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5"/>
  </p:notesMasterIdLst>
  <p:handoutMasterIdLst>
    <p:handoutMasterId r:id="rId136"/>
  </p:handoutMasterIdLst>
  <p:sldIdLst>
    <p:sldId id="256" r:id="rId2"/>
    <p:sldId id="259" r:id="rId3"/>
    <p:sldId id="272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447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301" r:id="rId40"/>
    <p:sldId id="302" r:id="rId41"/>
    <p:sldId id="303" r:id="rId42"/>
    <p:sldId id="304" r:id="rId43"/>
    <p:sldId id="305" r:id="rId44"/>
    <p:sldId id="306" r:id="rId45"/>
    <p:sldId id="311" r:id="rId46"/>
    <p:sldId id="312" r:id="rId47"/>
    <p:sldId id="313" r:id="rId48"/>
    <p:sldId id="314" r:id="rId49"/>
    <p:sldId id="315" r:id="rId50"/>
    <p:sldId id="316" r:id="rId51"/>
    <p:sldId id="318" r:id="rId52"/>
    <p:sldId id="317" r:id="rId53"/>
    <p:sldId id="319" r:id="rId54"/>
    <p:sldId id="320" r:id="rId55"/>
    <p:sldId id="321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47" r:id="rId68"/>
    <p:sldId id="348" r:id="rId69"/>
    <p:sldId id="350" r:id="rId70"/>
    <p:sldId id="351" r:id="rId71"/>
    <p:sldId id="352" r:id="rId72"/>
    <p:sldId id="353" r:id="rId73"/>
    <p:sldId id="356" r:id="rId74"/>
    <p:sldId id="357" r:id="rId75"/>
    <p:sldId id="361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445" r:id="rId93"/>
    <p:sldId id="378" r:id="rId94"/>
    <p:sldId id="379" r:id="rId95"/>
    <p:sldId id="380" r:id="rId96"/>
    <p:sldId id="381" r:id="rId97"/>
    <p:sldId id="444" r:id="rId98"/>
    <p:sldId id="382" r:id="rId99"/>
    <p:sldId id="383" r:id="rId100"/>
    <p:sldId id="384" r:id="rId101"/>
    <p:sldId id="385" r:id="rId102"/>
    <p:sldId id="386" r:id="rId103"/>
    <p:sldId id="388" r:id="rId104"/>
    <p:sldId id="449" r:id="rId105"/>
    <p:sldId id="389" r:id="rId106"/>
    <p:sldId id="390" r:id="rId107"/>
    <p:sldId id="391" r:id="rId108"/>
    <p:sldId id="448" r:id="rId109"/>
    <p:sldId id="392" r:id="rId110"/>
    <p:sldId id="396" r:id="rId111"/>
    <p:sldId id="397" r:id="rId112"/>
    <p:sldId id="398" r:id="rId113"/>
    <p:sldId id="399" r:id="rId114"/>
    <p:sldId id="400" r:id="rId115"/>
    <p:sldId id="401" r:id="rId116"/>
    <p:sldId id="406" r:id="rId117"/>
    <p:sldId id="405" r:id="rId118"/>
    <p:sldId id="407" r:id="rId119"/>
    <p:sldId id="408" r:id="rId120"/>
    <p:sldId id="412" r:id="rId121"/>
    <p:sldId id="415" r:id="rId122"/>
    <p:sldId id="433" r:id="rId123"/>
    <p:sldId id="434" r:id="rId124"/>
    <p:sldId id="435" r:id="rId125"/>
    <p:sldId id="436" r:id="rId126"/>
    <p:sldId id="437" r:id="rId127"/>
    <p:sldId id="438" r:id="rId128"/>
    <p:sldId id="439" r:id="rId129"/>
    <p:sldId id="440" r:id="rId130"/>
    <p:sldId id="441" r:id="rId131"/>
    <p:sldId id="442" r:id="rId132"/>
    <p:sldId id="446" r:id="rId133"/>
    <p:sldId id="443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18" autoAdjust="0"/>
  </p:normalViewPr>
  <p:slideViewPr>
    <p:cSldViewPr snapToObjects="1">
      <p:cViewPr>
        <p:scale>
          <a:sx n="80" d="100"/>
          <a:sy n="80" d="100"/>
        </p:scale>
        <p:origin x="-1920" y="-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2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handoutMaster" Target="handoutMasters/handout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83ED8-08B4-7F42-A769-C956B7EA394B}" type="datetimeFigureOut">
              <a:rPr lang="en-US" smtClean="0"/>
              <a:t>5/19/11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81DA9-4F91-254C-8DAF-66BCA451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78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FBE8D-3FE5-DC42-B1DC-F99324EC2D09}" type="datetimeFigureOut">
              <a:rPr lang="en-US" smtClean="0"/>
              <a:t>5/19/11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8A121-F0A4-7649-A814-DD87C81B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39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120775"/>
            <a:ext cx="7772400" cy="1470025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2098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Tahoma"/>
                <a:cs typeface="Taho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4478-6DE0-5E43-A6F4-045D78C4E1CE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8AA7-DE19-0742-B17C-BDEF1E019C88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56214-DA10-EE4F-97D4-D9585B0EA664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399"/>
            <a:ext cx="8229600" cy="5426075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0" y="6356350"/>
            <a:ext cx="2133600" cy="365125"/>
          </a:xfrm>
        </p:spPr>
        <p:txBody>
          <a:bodyPr/>
          <a:lstStyle/>
          <a:p>
            <a:fld id="{93C1FA47-255B-0441-A2E8-D2D4331DA57B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356350"/>
            <a:ext cx="1066800" cy="365125"/>
          </a:xfrm>
        </p:spPr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3D90-EBE8-204A-8852-7E1E1BB3F9E1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672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2F8D-E652-A04A-B3FE-9BDFE56CDA8F}" type="datetime1">
              <a:rPr lang="en-US" smtClean="0"/>
              <a:t>5/19/11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0F28-F521-554B-B090-063F1658B9A2}" type="datetime1">
              <a:rPr lang="en-US" smtClean="0"/>
              <a:t>5/19/11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CD60-6861-CD45-9131-A42F94A550A8}" type="datetime1">
              <a:rPr lang="en-US" smtClean="0"/>
              <a:t>5/19/11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7A3E-721F-B74C-BA33-B87350133247}" type="datetime1">
              <a:rPr lang="en-US" smtClean="0"/>
              <a:t>5/19/11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518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356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5F95-03A7-DD40-8AB8-74B1AEBA716E}" type="datetime1">
              <a:rPr lang="en-US" smtClean="0"/>
              <a:t>5/19/11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00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4C26-5FAE-CA46-826F-7C3E4C0790A1}" type="datetime1">
              <a:rPr lang="en-US" smtClean="0"/>
              <a:t>5/19/11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399"/>
            <a:ext cx="8229600" cy="542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CCDEC-8834-4140-9ABE-B885E7751B60}" type="datetime1">
              <a:rPr lang="en-US" smtClean="0"/>
              <a:t>5/19/11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ahoma"/>
          <a:ea typeface="+mn-ea"/>
          <a:cs typeface="Tahom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ahoma"/>
          <a:ea typeface="+mn-ea"/>
          <a:cs typeface="Tahom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ahoma"/>
          <a:ea typeface="+mn-ea"/>
          <a:cs typeface="Tahom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ahoma"/>
          <a:ea typeface="+mn-ea"/>
          <a:cs typeface="Tahom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ahoma"/>
          <a:ea typeface="+mn-ea"/>
          <a:cs typeface="Tahom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7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Relationship Id="rId3" Type="http://schemas.openxmlformats.org/officeDocument/2006/relationships/image" Target="../media/image112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emf"/><Relationship Id="rId3" Type="http://schemas.openxmlformats.org/officeDocument/2006/relationships/image" Target="../media/image114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Relationship Id="rId3" Type="http://schemas.openxmlformats.org/officeDocument/2006/relationships/image" Target="../media/image116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Relationship Id="rId3" Type="http://schemas.openxmlformats.org/officeDocument/2006/relationships/image" Target="../media/image7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Relationship Id="rId3" Type="http://schemas.openxmlformats.org/officeDocument/2006/relationships/image" Target="../media/image7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Relationship Id="rId3" Type="http://schemas.openxmlformats.org/officeDocument/2006/relationships/image" Target="../media/image7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Relationship Id="rId3" Type="http://schemas.openxmlformats.org/officeDocument/2006/relationships/image" Target="../media/image73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7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73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7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Relationship Id="rId3" Type="http://schemas.openxmlformats.org/officeDocument/2006/relationships/image" Target="../media/image73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7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Relationship Id="rId3" Type="http://schemas.openxmlformats.org/officeDocument/2006/relationships/image" Target="../media/image7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3" Type="http://schemas.openxmlformats.org/officeDocument/2006/relationships/image" Target="../media/image7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Relationship Id="rId3" Type="http://schemas.openxmlformats.org/officeDocument/2006/relationships/image" Target="../media/image7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Relationship Id="rId3" Type="http://schemas.openxmlformats.org/officeDocument/2006/relationships/image" Target="../media/image7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Relationship Id="rId3" Type="http://schemas.openxmlformats.org/officeDocument/2006/relationships/image" Target="../media/image92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gi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7772400" cy="147002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ahoma" pitchFamily="34" charset="0"/>
                <a:cs typeface="Tahoma" pitchFamily="34" charset="0"/>
              </a:rPr>
              <a:t>Beyond Identification, Toward Continuous </a:t>
            </a:r>
            <a:r>
              <a:rPr lang="en-US" sz="2400" dirty="0" err="1" smtClean="0">
                <a:latin typeface="Tahoma" pitchFamily="34" charset="0"/>
                <a:cs typeface="Tahoma" pitchFamily="34" charset="0"/>
              </a:rPr>
              <a:t>Pervasivity</a:t>
            </a:r>
            <a:r>
              <a:rPr lang="en-US" sz="2400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en-US" sz="2400" dirty="0" smtClean="0">
                <a:latin typeface="Tahoma" pitchFamily="34" charset="0"/>
                <a:cs typeface="Tahoma" pitchFamily="34" charset="0"/>
              </a:rPr>
              <a:t>Exploiting Tag Multiplicity for Passive RFID Distributed Physical Information Systems</a:t>
            </a:r>
            <a:endParaRPr lang="en-US" sz="24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6400800" cy="17526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ahoma" pitchFamily="34" charset="0"/>
                <a:cs typeface="Tahoma" pitchFamily="34" charset="0"/>
              </a:rPr>
              <a:t>Friday,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May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20,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2011</a:t>
            </a:r>
          </a:p>
          <a:p>
            <a:r>
              <a:rPr lang="en-US" sz="1800" dirty="0" smtClean="0">
                <a:latin typeface="Tahoma" pitchFamily="34" charset="0"/>
                <a:cs typeface="Tahoma" pitchFamily="34" charset="0"/>
              </a:rPr>
              <a:t>Victor K.Y. Wu</a:t>
            </a:r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1.2.3 Characteristics of CPS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</a:t>
            </a:r>
            <a:r>
              <a:rPr lang="en-US" dirty="0"/>
              <a:t>a set of rich services for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Rich </a:t>
            </a:r>
            <a:r>
              <a:rPr lang="en-US" dirty="0"/>
              <a:t>services are elastic in their availability and </a:t>
            </a:r>
            <a:r>
              <a:rPr lang="en-US" dirty="0" smtClean="0"/>
              <a:t>integrity</a:t>
            </a:r>
          </a:p>
          <a:p>
            <a:r>
              <a:rPr lang="en-US" dirty="0" smtClean="0"/>
              <a:t>User </a:t>
            </a:r>
            <a:r>
              <a:rPr lang="en-US" dirty="0"/>
              <a:t>is minimally </a:t>
            </a:r>
            <a:r>
              <a:rPr lang="en-US" dirty="0" smtClean="0"/>
              <a:t>distracted</a:t>
            </a:r>
          </a:p>
          <a:p>
            <a:r>
              <a:rPr lang="en-US" dirty="0" smtClean="0"/>
              <a:t>Supporting system is distributed </a:t>
            </a:r>
            <a:r>
              <a:rPr lang="en-US" dirty="0"/>
              <a:t>and </a:t>
            </a:r>
            <a:r>
              <a:rPr lang="en-US" dirty="0" smtClean="0"/>
              <a:t>scalable</a:t>
            </a:r>
          </a:p>
          <a:p>
            <a:r>
              <a:rPr lang="en-US" dirty="0" smtClean="0"/>
              <a:t>Fault</a:t>
            </a:r>
            <a:r>
              <a:rPr lang="en-US" dirty="0"/>
              <a:t>-</a:t>
            </a:r>
            <a:r>
              <a:rPr lang="en-US" dirty="0" smtClean="0"/>
              <a:t>tolerant</a:t>
            </a:r>
          </a:p>
          <a:p>
            <a:r>
              <a:rPr lang="en-US" dirty="0" smtClean="0"/>
              <a:t>Energy-efficient </a:t>
            </a:r>
            <a:r>
              <a:rPr lang="en-US" dirty="0"/>
              <a:t>and </a:t>
            </a:r>
            <a:r>
              <a:rPr lang="en-US" dirty="0" smtClean="0"/>
              <a:t>cost-efficient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5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Local </a:t>
            </a:r>
            <a:r>
              <a:rPr lang="en-US" dirty="0" smtClean="0"/>
              <a:t>Computations (cont.)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3479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68500"/>
            <a:ext cx="40386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16200"/>
            <a:ext cx="3073400" cy="431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4540250"/>
            <a:ext cx="62357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3879850"/>
            <a:ext cx="59817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244850"/>
            <a:ext cx="6565900" cy="469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Local Computations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Scan, read, execute, and write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5000"/>
            <a:ext cx="7823200" cy="838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43307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3644900"/>
            <a:ext cx="5283200" cy="26797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6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Local Computations (cont.)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295400"/>
            <a:ext cx="4330700" cy="431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739900"/>
            <a:ext cx="5283200" cy="2679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864100"/>
            <a:ext cx="6515100" cy="469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715000"/>
            <a:ext cx="54737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4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Local Computations (cont.)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4584700" cy="520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73300"/>
            <a:ext cx="5156200" cy="10922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06800"/>
            <a:ext cx="8763000" cy="1117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75200"/>
            <a:ext cx="6756400" cy="1117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6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Local Computations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13126"/>
            <a:ext cx="8229600" cy="2911474"/>
          </a:xfrm>
        </p:spPr>
        <p:txBody>
          <a:bodyPr/>
          <a:lstStyle/>
          <a:p>
            <a:r>
              <a:rPr lang="en-US" dirty="0" smtClean="0"/>
              <a:t>Increase tag density, increase energy consumption</a:t>
            </a:r>
          </a:p>
          <a:p>
            <a:r>
              <a:rPr lang="en-US" dirty="0" smtClean="0"/>
              <a:t>But can choose just high tag storage density with low tag density (given fixed rate of read/write energy consumption)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66800"/>
            <a:ext cx="8763000" cy="11176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2133600"/>
            <a:ext cx="1168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090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4.2 System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space is a disk</a:t>
            </a:r>
          </a:p>
          <a:p>
            <a:r>
              <a:rPr lang="en-US" dirty="0" smtClean="0"/>
              <a:t>Tags randomly distributed at fixed locations</a:t>
            </a:r>
          </a:p>
          <a:p>
            <a:r>
              <a:rPr lang="en-US" dirty="0" smtClean="0"/>
              <a:t>Only interrogator moving in disk at any time</a:t>
            </a:r>
          </a:p>
          <a:p>
            <a:pPr lvl="1"/>
            <a:r>
              <a:rPr lang="en-US" dirty="0" smtClean="0"/>
              <a:t>Start at random location</a:t>
            </a:r>
          </a:p>
          <a:p>
            <a:pPr lvl="1"/>
            <a:r>
              <a:rPr lang="en-US" dirty="0" smtClean="0"/>
              <a:t>Scan tags</a:t>
            </a:r>
          </a:p>
          <a:p>
            <a:pPr lvl="1"/>
            <a:r>
              <a:rPr lang="en-US" dirty="0" smtClean="0"/>
              <a:t>Move to another random location</a:t>
            </a:r>
          </a:p>
          <a:p>
            <a:pPr lvl="1"/>
            <a:r>
              <a:rPr lang="en-US" dirty="0" smtClean="0"/>
              <a:t>Repeat for fixed number of 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System </a:t>
            </a:r>
            <a:r>
              <a:rPr lang="en-US" dirty="0" smtClean="0"/>
              <a:t>Model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Levy distribution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2500"/>
            <a:ext cx="5245100" cy="1130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98900"/>
            <a:ext cx="5397500" cy="1130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0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4.2 System Model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Truncated Levy distribution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6950"/>
            <a:ext cx="7175500" cy="1155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3994150"/>
            <a:ext cx="7251700" cy="1155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System Model (cont.)</a:t>
            </a:r>
            <a:endParaRPr lang="en-US" dirty="0"/>
          </a:p>
        </p:txBody>
      </p:sp>
      <p:pic>
        <p:nvPicPr>
          <p:cNvPr id="4" name="Picture 3" descr="pdf_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08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PDF of </a:t>
            </a:r>
            <a:r>
              <a:rPr lang="en-US" sz="1600" i="1" dirty="0" smtClean="0"/>
              <a:t>Levy </a:t>
            </a:r>
            <a:r>
              <a:rPr lang="en-US" sz="1600" i="1" dirty="0"/>
              <a:t>and truncated </a:t>
            </a:r>
            <a:r>
              <a:rPr lang="en-US" sz="1600" i="1" dirty="0" smtClean="0"/>
              <a:t>Levy distributions</a:t>
            </a:r>
            <a:endParaRPr lang="en-US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4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4.3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6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1.2.4 Competition: Not Sufficiently Continuous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NFC</a:t>
            </a:r>
          </a:p>
          <a:p>
            <a:r>
              <a:rPr lang="en-US" dirty="0" smtClean="0"/>
              <a:t>Active RFID</a:t>
            </a:r>
          </a:p>
          <a:p>
            <a:r>
              <a:rPr lang="en-US" dirty="0" smtClean="0"/>
              <a:t>Active Sensors</a:t>
            </a:r>
          </a:p>
          <a:p>
            <a:r>
              <a:rPr lang="en-US" dirty="0" smtClean="0"/>
              <a:t>Passive Sensors</a:t>
            </a:r>
          </a:p>
          <a:p>
            <a:r>
              <a:rPr lang="en-US" dirty="0" smtClean="0"/>
              <a:t>Smart mobile devices and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Interrogator Dynamics (cont.)</a:t>
            </a:r>
          </a:p>
        </p:txBody>
      </p:sp>
      <p:pic>
        <p:nvPicPr>
          <p:cNvPr id="4" name="Picture 3" descr="interrogator_traj_alpha_S_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Interrogator </a:t>
            </a:r>
            <a:r>
              <a:rPr lang="en-US" sz="1600" i="1" dirty="0" smtClean="0"/>
              <a:t>trajectories; 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5 and number </a:t>
            </a:r>
            <a:r>
              <a:rPr lang="en-US" sz="1600" i="1" dirty="0"/>
              <a:t>of interrogator steps = 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398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Interrogator Dynamics (cont.)</a:t>
            </a:r>
          </a:p>
        </p:txBody>
      </p:sp>
      <p:pic>
        <p:nvPicPr>
          <p:cNvPr id="3" name="Picture 2" descr="interrogator_traj_alpha_S_1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Interrogator </a:t>
            </a:r>
            <a:r>
              <a:rPr lang="en-US" sz="1600" i="1" dirty="0" smtClean="0"/>
              <a:t>trajectories; 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5 and number </a:t>
            </a:r>
            <a:r>
              <a:rPr lang="en-US" sz="1600" i="1" dirty="0"/>
              <a:t>of interrogator steps =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622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Interrogator Dynamics (cont.)</a:t>
            </a:r>
          </a:p>
        </p:txBody>
      </p:sp>
      <p:pic>
        <p:nvPicPr>
          <p:cNvPr id="3" name="Picture 2" descr="interrogator_traj_alpha_S_2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Interrogator </a:t>
            </a:r>
            <a:r>
              <a:rPr lang="en-US" sz="1600" i="1" dirty="0" smtClean="0"/>
              <a:t>trajectories; 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5 and number </a:t>
            </a:r>
            <a:r>
              <a:rPr lang="en-US" sz="1600" i="1" dirty="0"/>
              <a:t>of interrogator steps =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622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4.3.2 System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connectivity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Connected link</a:t>
            </a:r>
          </a:p>
          <a:p>
            <a:pPr lvl="1"/>
            <a:r>
              <a:rPr lang="en-US" dirty="0" smtClean="0"/>
              <a:t>System connectivity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0"/>
            <a:ext cx="1663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438400"/>
            <a:ext cx="495300" cy="469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0" y="3676650"/>
            <a:ext cx="5854700" cy="952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71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</a:t>
            </a:r>
            <a:r>
              <a:rPr lang="en-US" dirty="0" smtClean="0"/>
              <a:t>Performance (cont.)</a:t>
            </a:r>
            <a:endParaRPr lang="en-US" dirty="0"/>
          </a:p>
        </p:txBody>
      </p:sp>
      <p:pic>
        <p:nvPicPr>
          <p:cNvPr id="4" name="Picture 3" descr="sys_connect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connectivity;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10 and number </a:t>
            </a:r>
            <a:r>
              <a:rPr lang="en-US" sz="1600" i="1" dirty="0"/>
              <a:t>of interrogator steps = </a:t>
            </a:r>
            <a:r>
              <a:rPr lang="en-US" sz="1600" i="1" dirty="0" smtClean="0"/>
              <a:t>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858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4" name="Picture 3" descr="sys_connect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connectivity;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10 and number </a:t>
            </a:r>
            <a:r>
              <a:rPr lang="en-US" sz="1600" i="1" dirty="0"/>
              <a:t>of interrogator steps = </a:t>
            </a:r>
            <a:r>
              <a:rPr lang="en-US" sz="1600" i="1" dirty="0" smtClean="0"/>
              <a:t>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96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First time reaching system connectivity;</a:t>
            </a:r>
          </a:p>
          <a:p>
            <a:pPr marL="0" indent="0">
              <a:buNone/>
            </a:pPr>
            <a:r>
              <a:rPr lang="en-US" sz="1600" i="1" dirty="0"/>
              <a:t>n</a:t>
            </a:r>
            <a:r>
              <a:rPr lang="en-US" sz="1600" i="1" dirty="0" smtClean="0"/>
              <a:t>umber </a:t>
            </a:r>
            <a:r>
              <a:rPr lang="en-US" sz="1600" i="1" dirty="0"/>
              <a:t>of interrogators = </a:t>
            </a:r>
            <a:r>
              <a:rPr lang="en-US" sz="1600" i="1" dirty="0" smtClean="0"/>
              <a:t>10 and number </a:t>
            </a:r>
            <a:r>
              <a:rPr lang="en-US" sz="1600" i="1" dirty="0"/>
              <a:t>of interrogator steps = </a:t>
            </a:r>
            <a:r>
              <a:rPr lang="en-US" sz="1600" i="1" dirty="0" smtClean="0"/>
              <a:t>20</a:t>
            </a:r>
          </a:p>
        </p:txBody>
      </p:sp>
      <p:pic>
        <p:nvPicPr>
          <p:cNvPr id="4" name="Picture 3" descr="sys_first_time_connect_100tag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First time reaching system connectivity;</a:t>
            </a:r>
          </a:p>
          <a:p>
            <a:pPr marL="0" indent="0">
              <a:buNone/>
            </a:pPr>
            <a:r>
              <a:rPr lang="en-US" sz="1600" i="1" dirty="0"/>
              <a:t>number of interrogators = 10 and number of interrogator steps = 20</a:t>
            </a:r>
          </a:p>
        </p:txBody>
      </p:sp>
      <p:pic>
        <p:nvPicPr>
          <p:cNvPr id="4" name="Picture 3" descr="sys_first_time_connect_500tag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links system metrics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Set of distances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Connected links minimum distances systems average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0"/>
            <a:ext cx="1663700" cy="4699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438400"/>
            <a:ext cx="723900" cy="457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3276600"/>
            <a:ext cx="3009900" cy="4572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4089400"/>
            <a:ext cx="4546600" cy="482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5975350"/>
            <a:ext cx="6413500" cy="520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9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4" name="Picture 3" descr="sys_links_min_dist_1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minimum distances average</a:t>
            </a:r>
            <a:endParaRPr lang="en-US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34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1.2.5 Distributed Physical Information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RFID</a:t>
            </a:r>
          </a:p>
          <a:p>
            <a:r>
              <a:rPr lang="en-US" dirty="0" smtClean="0"/>
              <a:t>Physical</a:t>
            </a:r>
          </a:p>
          <a:p>
            <a:r>
              <a:rPr lang="en-US" dirty="0" smtClean="0"/>
              <a:t>Information system</a:t>
            </a:r>
          </a:p>
          <a:p>
            <a:r>
              <a:rPr lang="en-US" dirty="0" smtClean="0"/>
              <a:t>Distributed</a:t>
            </a:r>
          </a:p>
          <a:p>
            <a:r>
              <a:rPr lang="en-US" dirty="0" smtClean="0"/>
              <a:t>“Tag-based information system”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pic>
        <p:nvPicPr>
          <p:cNvPr id="3" name="Picture 2" descr="sys_links_min_dist_500tags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30400" y="57149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connected links minimum distances average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4.3.2 System Performance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links system metric</a:t>
            </a:r>
          </a:p>
          <a:p>
            <a:pPr lvl="1"/>
            <a:r>
              <a:rPr lang="en-US" dirty="0" smtClean="0"/>
              <a:t>Connected links maximum distances systems average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86200"/>
            <a:ext cx="6413500" cy="520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405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4.3.4 Time 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maximize useful time</a:t>
            </a:r>
          </a:p>
          <a:p>
            <a:pPr lvl="1"/>
            <a:r>
              <a:rPr lang="en-US" dirty="0" smtClean="0"/>
              <a:t>Computation time</a:t>
            </a:r>
          </a:p>
          <a:p>
            <a:pPr lvl="1"/>
            <a:r>
              <a:rPr lang="en-US" dirty="0" smtClean="0"/>
              <a:t>Levy distribution of pause time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3194050"/>
            <a:ext cx="4381500" cy="647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027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4.3.4 Time </a:t>
            </a:r>
            <a:r>
              <a:rPr lang="en-US" dirty="0" smtClean="0"/>
              <a:t>Utilization (cont.)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71120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60600"/>
            <a:ext cx="4648200" cy="1320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8222"/>
            <a:ext cx="9144000" cy="23439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34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4.3.4 Time Utilization (cont.)</a:t>
            </a:r>
          </a:p>
        </p:txBody>
      </p:sp>
      <p:pic>
        <p:nvPicPr>
          <p:cNvPr id="4" name="Picture 3" descr="expect_time_ut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Expected time utilization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673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4.3.4 Time Utilization (cont.)</a:t>
            </a:r>
          </a:p>
        </p:txBody>
      </p:sp>
      <p:pic>
        <p:nvPicPr>
          <p:cNvPr id="3" name="Picture 2" descr="max_expect_time_ut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expected time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704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4.3.4 Time Utilization (cont.)</a:t>
            </a:r>
          </a:p>
        </p:txBody>
      </p:sp>
      <p:pic>
        <p:nvPicPr>
          <p:cNvPr id="3" name="Picture 2" descr="maximizing_compute_tim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5943599"/>
            <a:ext cx="8763000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Maximizing required computation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704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4.4 Continuous </a:t>
            </a:r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Local </a:t>
            </a:r>
            <a:r>
              <a:rPr lang="en-US" dirty="0" smtClean="0"/>
              <a:t>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 computing merging into distributed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Fault-tolerance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Efficient costs in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773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4.5 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passive RFID computing</a:t>
            </a:r>
          </a:p>
          <a:p>
            <a:r>
              <a:rPr lang="en-US" dirty="0" smtClean="0"/>
              <a:t>Local interactions</a:t>
            </a:r>
          </a:p>
          <a:p>
            <a:r>
              <a:rPr lang="en-US" dirty="0" smtClean="0"/>
              <a:t>Extend to system-wide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3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Conclusion</a:t>
            </a:r>
            <a:endParaRPr lang="en-US" dirty="0"/>
          </a:p>
        </p:txBody>
      </p:sp>
      <p:pic>
        <p:nvPicPr>
          <p:cNvPr id="1026" name="Picture 2" descr="C:\Documents and Settings\SRG\Desktop\ScreenHunter_01 May. 10 23.5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12" y="1066800"/>
            <a:ext cx="4425188" cy="48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52600" y="6172200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</a:t>
            </a:r>
            <a:r>
              <a:rPr lang="en-US" sz="1200" i="1" dirty="0" smtClean="0"/>
              <a:t>Motorola</a:t>
            </a:r>
            <a:endParaRPr lang="en-US" sz="1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3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1.3. Thesis Re-iterated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Passive RFID enables the design and implementation of </a:t>
            </a:r>
            <a:r>
              <a:rPr lang="en-US" i="1" dirty="0">
                <a:solidFill>
                  <a:srgbClr val="0000FF"/>
                </a:solidFill>
              </a:rPr>
              <a:t>continuous pervasive spaces</a:t>
            </a:r>
            <a:r>
              <a:rPr lang="en-US" dirty="0"/>
              <a:t>. In particular, a large number of tags, that is, </a:t>
            </a:r>
            <a:r>
              <a:rPr lang="en-US" i="1" dirty="0">
                <a:solidFill>
                  <a:srgbClr val="0000FF"/>
                </a:solidFill>
              </a:rPr>
              <a:t>passive RFID tag multiplicity</a:t>
            </a:r>
            <a:r>
              <a:rPr lang="en-US" dirty="0"/>
              <a:t>, allows us to design and deploy robust, distributed physical information systems, achieving this particular goal of </a:t>
            </a:r>
            <a:r>
              <a:rPr lang="en-US" dirty="0" err="1"/>
              <a:t>pervasivity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0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5.1 Summary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</a:p>
          <a:p>
            <a:pPr lvl="1"/>
            <a:r>
              <a:rPr lang="en-US" dirty="0" smtClean="0"/>
              <a:t>Introduce thesis: Tag multiplicity </a:t>
            </a:r>
            <a:r>
              <a:rPr lang="en-US" dirty="0" smtClean="0">
                <a:sym typeface="Wingdings"/>
              </a:rPr>
              <a:t> continuous pervasive spaces</a:t>
            </a:r>
          </a:p>
          <a:p>
            <a:r>
              <a:rPr lang="en-US" dirty="0" smtClean="0">
                <a:sym typeface="Wingdings"/>
              </a:rPr>
              <a:t>Chapter 2</a:t>
            </a:r>
          </a:p>
          <a:p>
            <a:pPr lvl="1"/>
            <a:r>
              <a:rPr lang="en-US" dirty="0" smtClean="0">
                <a:sym typeface="Wingdings"/>
              </a:rPr>
              <a:t>Tracking protocols in two scenarios</a:t>
            </a:r>
          </a:p>
          <a:p>
            <a:r>
              <a:rPr lang="en-US" dirty="0" smtClean="0">
                <a:sym typeface="Wingdings"/>
              </a:rPr>
              <a:t>Chapter 3</a:t>
            </a:r>
          </a:p>
          <a:p>
            <a:pPr lvl="1"/>
            <a:r>
              <a:rPr lang="en-US" dirty="0" smtClean="0">
                <a:sym typeface="Wingdings"/>
              </a:rPr>
              <a:t>Storage systems in two scenarios</a:t>
            </a:r>
          </a:p>
          <a:p>
            <a:r>
              <a:rPr lang="en-US" dirty="0" smtClean="0">
                <a:sym typeface="Wingdings"/>
              </a:rPr>
              <a:t>Chapter 4</a:t>
            </a:r>
          </a:p>
          <a:p>
            <a:pPr lvl="1"/>
            <a:r>
              <a:rPr lang="en-US" dirty="0" smtClean="0">
                <a:sym typeface="Wingdings"/>
              </a:rPr>
              <a:t>Distributed passive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6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5.2 Continuous </a:t>
            </a:r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 richness and elasticity</a:t>
            </a:r>
          </a:p>
          <a:p>
            <a:r>
              <a:rPr lang="en-US" dirty="0" smtClean="0"/>
              <a:t>Minimum user distraction</a:t>
            </a:r>
          </a:p>
          <a:p>
            <a:r>
              <a:rPr lang="en-US" dirty="0" smtClean="0"/>
              <a:t>System </a:t>
            </a:r>
            <a:r>
              <a:rPr lang="en-US" dirty="0" err="1" smtClean="0"/>
              <a:t>distributedness</a:t>
            </a:r>
            <a:r>
              <a:rPr lang="en-US" dirty="0" smtClean="0"/>
              <a:t> and scalability</a:t>
            </a:r>
          </a:p>
          <a:p>
            <a:r>
              <a:rPr lang="en-US" dirty="0" smtClean="0"/>
              <a:t>Energy-efficiency and cost-efficiency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6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Continuous </a:t>
            </a:r>
            <a:r>
              <a:rPr lang="en-US" dirty="0" err="1" smtClean="0"/>
              <a:t>Pervasivity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Passive RFID enables </a:t>
            </a:r>
            <a:r>
              <a:rPr lang="en-US" dirty="0"/>
              <a:t>the design and implementation of </a:t>
            </a:r>
            <a:r>
              <a:rPr lang="en-US" i="1" dirty="0">
                <a:solidFill>
                  <a:srgbClr val="0000FF"/>
                </a:solidFill>
              </a:rPr>
              <a:t>continuous pervasive spaces</a:t>
            </a:r>
            <a:r>
              <a:rPr lang="en-US" dirty="0"/>
              <a:t>. In particular, </a:t>
            </a:r>
            <a:r>
              <a:rPr lang="en-US" dirty="0" smtClean="0"/>
              <a:t>a </a:t>
            </a:r>
            <a:r>
              <a:rPr lang="en-US" dirty="0"/>
              <a:t>large </a:t>
            </a:r>
            <a:r>
              <a:rPr lang="en-US" dirty="0" smtClean="0"/>
              <a:t>number </a:t>
            </a:r>
            <a:r>
              <a:rPr lang="en-US" dirty="0"/>
              <a:t>of tags, that is, </a:t>
            </a:r>
            <a:r>
              <a:rPr lang="en-US" i="1" dirty="0">
                <a:solidFill>
                  <a:srgbClr val="0000FF"/>
                </a:solidFill>
              </a:rPr>
              <a:t>passive RFID tag multiplicity</a:t>
            </a:r>
            <a:r>
              <a:rPr lang="en-US" dirty="0"/>
              <a:t>, allows us to design and deploy robust, distributed physical information systems, achieving this particular goal of </a:t>
            </a:r>
            <a:r>
              <a:rPr lang="en-US" dirty="0" err="1"/>
              <a:t>pervasivity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2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5.3 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RFID business drivers</a:t>
            </a:r>
          </a:p>
          <a:p>
            <a:pPr lvl="1"/>
            <a:r>
              <a:rPr lang="en-US" dirty="0" smtClean="0"/>
              <a:t>Identification</a:t>
            </a:r>
          </a:p>
          <a:p>
            <a:pPr lvl="1"/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Tracking</a:t>
            </a:r>
          </a:p>
          <a:p>
            <a:r>
              <a:rPr lang="en-US" dirty="0" smtClean="0"/>
              <a:t>Future</a:t>
            </a:r>
          </a:p>
          <a:p>
            <a:pPr lvl="1"/>
            <a:r>
              <a:rPr lang="en-US" dirty="0" smtClean="0"/>
              <a:t>Beyond supply chain</a:t>
            </a:r>
          </a:p>
          <a:p>
            <a:pPr lvl="1"/>
            <a:r>
              <a:rPr lang="en-US" dirty="0" smtClean="0"/>
              <a:t>Prediction and smart systems</a:t>
            </a:r>
          </a:p>
          <a:p>
            <a:pPr lvl="1"/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9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1.4 Applications and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RFID in pervasive computing</a:t>
            </a:r>
          </a:p>
          <a:p>
            <a:r>
              <a:rPr lang="en-US" dirty="0" smtClean="0"/>
              <a:t>Supply chain management</a:t>
            </a:r>
          </a:p>
          <a:p>
            <a:r>
              <a:rPr lang="en-US" dirty="0" smtClean="0"/>
              <a:t>Tracking and localization</a:t>
            </a:r>
          </a:p>
          <a:p>
            <a:r>
              <a:rPr lang="en-US" dirty="0" smtClean="0"/>
              <a:t>Storage and collaboration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9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1.5 Supporting and Related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UHF and supply chain management</a:t>
            </a:r>
          </a:p>
          <a:p>
            <a:r>
              <a:rPr lang="en-US" dirty="0" smtClean="0"/>
              <a:t>Passive RFID storage</a:t>
            </a:r>
          </a:p>
          <a:p>
            <a:r>
              <a:rPr lang="en-US" dirty="0" smtClean="0"/>
              <a:t>Tag </a:t>
            </a:r>
            <a:r>
              <a:rPr lang="en-US" dirty="0" err="1" smtClean="0"/>
              <a:t>singulation</a:t>
            </a:r>
            <a:endParaRPr lang="en-US" dirty="0" smtClean="0"/>
          </a:p>
          <a:p>
            <a:r>
              <a:rPr lang="en-US" dirty="0" smtClean="0"/>
              <a:t>Mobile interrogation</a:t>
            </a:r>
          </a:p>
          <a:p>
            <a:r>
              <a:rPr lang="en-US" dirty="0" smtClean="0"/>
              <a:t>Networking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3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Tracking Protocols</a:t>
            </a:r>
            <a:endParaRPr lang="en-US" dirty="0"/>
          </a:p>
        </p:txBody>
      </p:sp>
      <p:pic>
        <p:nvPicPr>
          <p:cNvPr id="5" name="Picture 4" descr="Sea.king.northdevon.arp.750p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96200" cy="512053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76400" y="6400799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Wikipedia (http://</a:t>
            </a:r>
            <a:r>
              <a:rPr lang="en-US" sz="1200" i="1" dirty="0" err="1"/>
              <a:t>en.wikipedia.org</a:t>
            </a:r>
            <a:r>
              <a:rPr lang="en-US" sz="1200" i="1" dirty="0"/>
              <a:t>/wiki/File:Sea.king.northdevon.arp.</a:t>
            </a:r>
            <a:r>
              <a:rPr lang="en-US" sz="1200" i="1" dirty="0" smtClean="0"/>
              <a:t>750pix.jpg)</a:t>
            </a:r>
            <a:endParaRPr lang="en-US" sz="1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Space-time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Tags densely distributed in field</a:t>
            </a:r>
          </a:p>
          <a:p>
            <a:r>
              <a:rPr lang="en-US" dirty="0" smtClean="0"/>
              <a:t>Tags in floors and walls</a:t>
            </a:r>
          </a:p>
          <a:p>
            <a:r>
              <a:rPr lang="en-US" dirty="0" smtClean="0"/>
              <a:t>User with interrogator moves field, scans tags</a:t>
            </a:r>
          </a:p>
          <a:p>
            <a:r>
              <a:rPr lang="en-US" dirty="0" smtClean="0"/>
              <a:t>Space-time correlations (vectors)</a:t>
            </a:r>
          </a:p>
          <a:p>
            <a:pPr lvl="1"/>
            <a:r>
              <a:rPr lang="en-US" dirty="0" smtClean="0"/>
              <a:t>Direction indicates user movement</a:t>
            </a:r>
          </a:p>
          <a:p>
            <a:pPr lvl="1"/>
            <a:r>
              <a:rPr lang="en-US" dirty="0" smtClean="0"/>
              <a:t>Weight is correlation</a:t>
            </a:r>
            <a:endParaRPr lang="en-US" dirty="0"/>
          </a:p>
          <a:p>
            <a:r>
              <a:rPr lang="en-US" dirty="0" smtClean="0"/>
              <a:t>Leave digital trails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7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2.1.1 System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Tags not storage-limited</a:t>
            </a:r>
          </a:p>
          <a:p>
            <a:r>
              <a:rPr lang="en-US" dirty="0" smtClean="0"/>
              <a:t>Each tag has position</a:t>
            </a:r>
          </a:p>
          <a:p>
            <a:r>
              <a:rPr lang="en-US" dirty="0" smtClean="0"/>
              <a:t>Each tag has unique ID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1981200"/>
            <a:ext cx="368300" cy="304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4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2.1.2 Correlation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Space-time correlation functions (vectors)</a:t>
            </a:r>
          </a:p>
          <a:p>
            <a:r>
              <a:rPr lang="en-US" dirty="0" smtClean="0"/>
              <a:t>Store vectors in tags inline</a:t>
            </a:r>
          </a:p>
          <a:p>
            <a:r>
              <a:rPr lang="en-US" dirty="0" smtClean="0"/>
              <a:t>Vectors retrieved later for tracking</a:t>
            </a:r>
          </a:p>
          <a:p>
            <a:r>
              <a:rPr lang="en-US" dirty="0" smtClean="0"/>
              <a:t>Position of tag may be necessary</a:t>
            </a:r>
          </a:p>
          <a:p>
            <a:pPr lvl="1"/>
            <a:r>
              <a:rPr lang="en-US" dirty="0" smtClean="0"/>
              <a:t>Stored beforehand inline</a:t>
            </a:r>
          </a:p>
          <a:p>
            <a:pPr lvl="1"/>
            <a:r>
              <a:rPr lang="en-US" dirty="0" smtClean="0"/>
              <a:t>Estimate relative positions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2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 to Table of Contents handout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9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 Correlation </a:t>
            </a:r>
            <a:r>
              <a:rPr lang="en-US" dirty="0" smtClean="0"/>
              <a:t>Functions (cont.)</a:t>
            </a:r>
            <a:endParaRPr lang="en-US" dirty="0"/>
          </a:p>
        </p:txBody>
      </p:sp>
      <p:pic>
        <p:nvPicPr>
          <p:cNvPr id="4" name="Content Placeholder 3" descr="tagfieldpicture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6" b="24526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2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2.1.2 </a:t>
            </a:r>
            <a:r>
              <a:rPr lang="en-US" dirty="0"/>
              <a:t>Correlation </a:t>
            </a:r>
            <a:r>
              <a:rPr lang="en-US" dirty="0" smtClean="0"/>
              <a:t>Functions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“Entrance” and “exit” times of tag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Stationary tags, mobile users</a:t>
            </a:r>
          </a:p>
          <a:p>
            <a:r>
              <a:rPr lang="en-US" dirty="0" smtClean="0"/>
              <a:t>User only encounters a tag once</a:t>
            </a:r>
          </a:p>
          <a:p>
            <a:r>
              <a:rPr lang="en-US" dirty="0" smtClean="0"/>
              <a:t>Six correlation functions</a:t>
            </a:r>
          </a:p>
          <a:p>
            <a:pPr lvl="1"/>
            <a:r>
              <a:rPr lang="en-US" dirty="0" smtClean="0"/>
              <a:t>Weight and direction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79" y="2070100"/>
            <a:ext cx="2806700" cy="67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1315" y="4624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8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 Correlation Functions (cont.)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5" y="2592826"/>
            <a:ext cx="6629400" cy="2159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8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 Correlation Functions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Directions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14" y="2044700"/>
            <a:ext cx="4241800" cy="1308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86200"/>
            <a:ext cx="8077200" cy="2260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 Correlation Functions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functions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362200"/>
            <a:ext cx="8420100" cy="2971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5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2.1.3 Experimental Evaluation</a:t>
            </a:r>
            <a:endParaRPr lang="en-US" dirty="0"/>
          </a:p>
        </p:txBody>
      </p:sp>
      <p:pic>
        <p:nvPicPr>
          <p:cNvPr id="4" name="Content Placeholder 3" descr="tagfieldpicture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6" b="24526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</a:t>
            </a:r>
            <a:r>
              <a:rPr lang="en-US" dirty="0" smtClean="0"/>
              <a:t>Evaluation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path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2667000" cy="4648200"/>
          </a:xfrm>
          <a:prstGeom prst="rect">
            <a:avLst/>
          </a:prstGeom>
        </p:spPr>
      </p:pic>
      <p:pic>
        <p:nvPicPr>
          <p:cNvPr id="7" name="Picture 6" descr="path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35" y="1295400"/>
            <a:ext cx="2563166" cy="4648200"/>
          </a:xfrm>
          <a:prstGeom prst="rect">
            <a:avLst/>
          </a:prstGeom>
        </p:spPr>
      </p:pic>
      <p:pic>
        <p:nvPicPr>
          <p:cNvPr id="8" name="Picture 7" descr="path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26" y="1295400"/>
            <a:ext cx="2685674" cy="46735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3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2.1.3 Experimental Evaluation (cont.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ath1_err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9" y="1295399"/>
            <a:ext cx="2579077" cy="4468438"/>
          </a:xfrm>
          <a:prstGeom prst="rect">
            <a:avLst/>
          </a:prstGeom>
        </p:spPr>
      </p:pic>
      <p:pic>
        <p:nvPicPr>
          <p:cNvPr id="6" name="Picture 5" descr="path2_err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398"/>
            <a:ext cx="2499868" cy="4468439"/>
          </a:xfrm>
          <a:prstGeom prst="rect">
            <a:avLst/>
          </a:prstGeom>
        </p:spPr>
      </p:pic>
      <p:pic>
        <p:nvPicPr>
          <p:cNvPr id="7" name="Picture 6" descr="path3_erro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14" y="1306137"/>
            <a:ext cx="2748486" cy="44577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76400" y="5943600"/>
            <a:ext cx="5428062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i="1" dirty="0" smtClean="0"/>
              <a:t>Average weight-normalized arrow error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8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ath1_chang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5399"/>
            <a:ext cx="2667000" cy="4495801"/>
          </a:xfrm>
          <a:prstGeom prst="rect">
            <a:avLst/>
          </a:prstGeom>
        </p:spPr>
      </p:pic>
      <p:pic>
        <p:nvPicPr>
          <p:cNvPr id="6" name="Picture 5" descr="path2_chan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23" y="1295400"/>
            <a:ext cx="2619577" cy="4495801"/>
          </a:xfrm>
          <a:prstGeom prst="rect">
            <a:avLst/>
          </a:prstGeom>
        </p:spPr>
      </p:pic>
      <p:pic>
        <p:nvPicPr>
          <p:cNvPr id="7" name="Picture 6" descr="path3_chang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8" y="1295399"/>
            <a:ext cx="2490822" cy="449580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76400" y="5943600"/>
            <a:ext cx="5428062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i="1" dirty="0" smtClean="0"/>
              <a:t>Average weight-normalized arrow error change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7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2.1.3 </a:t>
            </a:r>
            <a:r>
              <a:rPr lang="en-US" dirty="0"/>
              <a:t>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ld_to_new_path1_rf27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5399"/>
            <a:ext cx="2514600" cy="4038602"/>
          </a:xfrm>
          <a:prstGeom prst="rect">
            <a:avLst/>
          </a:prstGeom>
        </p:spPr>
      </p:pic>
      <p:pic>
        <p:nvPicPr>
          <p:cNvPr id="5" name="Picture 4" descr="old_to_new_path2_rf27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86" y="1288916"/>
            <a:ext cx="2638114" cy="4045084"/>
          </a:xfrm>
          <a:prstGeom prst="rect">
            <a:avLst/>
          </a:prstGeom>
        </p:spPr>
      </p:pic>
      <p:pic>
        <p:nvPicPr>
          <p:cNvPr id="6" name="Picture 5" descr="old_to_new_path3_rf27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11" y="1295400"/>
            <a:ext cx="2847287" cy="401639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d(new) from one experiment </a:t>
            </a:r>
            <a:r>
              <a:rPr lang="en-US" sz="1600" i="1" dirty="0" smtClean="0"/>
              <a:t>run; </a:t>
            </a:r>
            <a:r>
              <a:rPr lang="en-US" sz="1600" i="1" dirty="0"/>
              <a:t>Antenna power = </a:t>
            </a:r>
            <a:r>
              <a:rPr lang="en-US" sz="1600" i="1" dirty="0" smtClean="0"/>
              <a:t>P2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1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Introduction</a:t>
            </a:r>
            <a:endParaRPr lang="en-US" dirty="0"/>
          </a:p>
        </p:txBody>
      </p:sp>
      <p:pic>
        <p:nvPicPr>
          <p:cNvPr id="2050" name="Picture 2" descr="C:\Documents and Settings\SRG\My Documents\siebel_panorama_small.thumbn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43150"/>
            <a:ext cx="6096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71600" y="5943600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</a:t>
            </a:r>
            <a:r>
              <a:rPr lang="en-US" sz="1200" i="1" dirty="0" err="1" smtClean="0"/>
              <a:t>Ellick</a:t>
            </a:r>
            <a:r>
              <a:rPr lang="en-US" sz="1200" i="1" dirty="0" smtClean="0"/>
              <a:t> Chan</a:t>
            </a:r>
            <a:endParaRPr lang="en-US" sz="1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1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ld_to_centroid_path1_rf25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5399"/>
            <a:ext cx="2666999" cy="4191001"/>
          </a:xfrm>
          <a:prstGeom prst="rect">
            <a:avLst/>
          </a:prstGeom>
        </p:spPr>
      </p:pic>
      <p:pic>
        <p:nvPicPr>
          <p:cNvPr id="5" name="Picture 4" descr="old_to_centroid_path2_rf25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1295399"/>
            <a:ext cx="2514599" cy="4191001"/>
          </a:xfrm>
          <a:prstGeom prst="rect">
            <a:avLst/>
          </a:prstGeom>
        </p:spPr>
      </p:pic>
      <p:pic>
        <p:nvPicPr>
          <p:cNvPr id="6" name="Picture 5" descr="old_to_centroid_path3_rf25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5" y="1293405"/>
            <a:ext cx="2770175" cy="419299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d(</a:t>
            </a:r>
            <a:r>
              <a:rPr lang="en-US" sz="1600" i="1" dirty="0" err="1"/>
              <a:t>cen</a:t>
            </a:r>
            <a:r>
              <a:rPr lang="en-US" sz="1600" i="1" dirty="0"/>
              <a:t>) 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P1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ld_to_centroid_path1_rf27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399"/>
            <a:ext cx="2590800" cy="4191001"/>
          </a:xfrm>
          <a:prstGeom prst="rect">
            <a:avLst/>
          </a:prstGeom>
        </p:spPr>
      </p:pic>
      <p:pic>
        <p:nvPicPr>
          <p:cNvPr id="6" name="Picture 5" descr="old_to_centroid_path2_rf27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399"/>
            <a:ext cx="2543068" cy="4191001"/>
          </a:xfrm>
          <a:prstGeom prst="rect">
            <a:avLst/>
          </a:prstGeom>
        </p:spPr>
      </p:pic>
      <p:pic>
        <p:nvPicPr>
          <p:cNvPr id="7" name="Picture 6" descr="old_to_centroid_path3_rf27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399"/>
            <a:ext cx="2819400" cy="419100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d(</a:t>
            </a:r>
            <a:r>
              <a:rPr lang="en-US" sz="1600" i="1" dirty="0" err="1"/>
              <a:t>cen</a:t>
            </a:r>
            <a:r>
              <a:rPr lang="en-US" sz="1600" i="1" dirty="0"/>
              <a:t>) 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P2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4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ld_to_centroid_path1_rf29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8" y="1295398"/>
            <a:ext cx="2590992" cy="4191002"/>
          </a:xfrm>
          <a:prstGeom prst="rect">
            <a:avLst/>
          </a:prstGeom>
        </p:spPr>
      </p:pic>
      <p:pic>
        <p:nvPicPr>
          <p:cNvPr id="8" name="Picture 7" descr="old_to_centroid_path2_rf29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398"/>
            <a:ext cx="2514600" cy="4191004"/>
          </a:xfrm>
          <a:prstGeom prst="rect">
            <a:avLst/>
          </a:prstGeom>
        </p:spPr>
      </p:pic>
      <p:pic>
        <p:nvPicPr>
          <p:cNvPr id="9" name="Picture 8" descr="old_to_centroid_path3_rf29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399"/>
            <a:ext cx="2836845" cy="419100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d(</a:t>
            </a:r>
            <a:r>
              <a:rPr lang="en-US" sz="1600" i="1" dirty="0" err="1"/>
              <a:t>cen</a:t>
            </a:r>
            <a:r>
              <a:rPr lang="en-US" sz="1600" i="1" dirty="0"/>
              <a:t>) 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P3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ll_to_new_path1_rf29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399"/>
            <a:ext cx="2590800" cy="4191001"/>
          </a:xfrm>
          <a:prstGeom prst="rect">
            <a:avLst/>
          </a:prstGeom>
        </p:spPr>
      </p:pic>
      <p:pic>
        <p:nvPicPr>
          <p:cNvPr id="5" name="Picture 4" descr="all_to_new_path2_rf29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81" y="1295400"/>
            <a:ext cx="2506619" cy="4196408"/>
          </a:xfrm>
          <a:prstGeom prst="rect">
            <a:avLst/>
          </a:prstGeom>
        </p:spPr>
      </p:pic>
      <p:pic>
        <p:nvPicPr>
          <p:cNvPr id="6" name="Picture 5" descr="all_to_new_path3_rf29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398"/>
            <a:ext cx="2819400" cy="41910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sar,new</a:t>
            </a:r>
            <a:r>
              <a:rPr lang="en-US" sz="1600" i="1" dirty="0" smtClean="0"/>
              <a:t>) </a:t>
            </a:r>
            <a:r>
              <a:rPr lang="en-US" sz="1600" i="1" dirty="0"/>
              <a:t>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P3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8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2.1.3 Experimental Evaluation (cont.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ll_to_centroid_path1_rf29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5398"/>
            <a:ext cx="2590800" cy="4191002"/>
          </a:xfrm>
          <a:prstGeom prst="rect">
            <a:avLst/>
          </a:prstGeom>
        </p:spPr>
      </p:pic>
      <p:pic>
        <p:nvPicPr>
          <p:cNvPr id="5" name="Picture 4" descr="all_to_centroid_path2_rf29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399"/>
            <a:ext cx="2514600" cy="4191002"/>
          </a:xfrm>
          <a:prstGeom prst="rect">
            <a:avLst/>
          </a:prstGeom>
        </p:spPr>
      </p:pic>
      <p:pic>
        <p:nvPicPr>
          <p:cNvPr id="6" name="Picture 5" descr="all_to_centroid_path3_rf29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399"/>
            <a:ext cx="2819400" cy="41910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47800" y="5562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Arrow field with d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sar,cen</a:t>
            </a:r>
            <a:r>
              <a:rPr lang="en-US" sz="1600" i="1" dirty="0" smtClean="0"/>
              <a:t>) </a:t>
            </a:r>
            <a:r>
              <a:rPr lang="en-US" sz="1600" i="1" dirty="0"/>
              <a:t>from one experiment </a:t>
            </a:r>
            <a:r>
              <a:rPr lang="en-US" sz="1600" i="1" dirty="0" smtClean="0"/>
              <a:t>run; Antenna </a:t>
            </a:r>
            <a:r>
              <a:rPr lang="en-US" sz="1600" i="1" dirty="0"/>
              <a:t>power = </a:t>
            </a:r>
            <a:r>
              <a:rPr lang="en-US" sz="1600" i="1" dirty="0" smtClean="0"/>
              <a:t>P3</a:t>
            </a:r>
            <a:endParaRPr lang="en-US" sz="1600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 Forest Search and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Tags densely distributed in </a:t>
            </a:r>
            <a:r>
              <a:rPr lang="en-US" dirty="0" smtClean="0"/>
              <a:t>forest</a:t>
            </a:r>
            <a:endParaRPr lang="en-US" dirty="0"/>
          </a:p>
          <a:p>
            <a:r>
              <a:rPr lang="en-US" dirty="0" smtClean="0"/>
              <a:t>Search and rescue for lost forest hikers</a:t>
            </a:r>
          </a:p>
          <a:p>
            <a:r>
              <a:rPr lang="en-US" dirty="0" smtClean="0"/>
              <a:t>Focus on replacement algorithms for finite-storage tags</a:t>
            </a:r>
          </a:p>
          <a:p>
            <a:r>
              <a:rPr lang="en-US" dirty="0" smtClean="0"/>
              <a:t>Digital paths composed of increasing SNs</a:t>
            </a:r>
          </a:p>
          <a:p>
            <a:r>
              <a:rPr lang="en-US" dirty="0" smtClean="0"/>
              <a:t>(ID, SN) pairs</a:t>
            </a:r>
          </a:p>
          <a:p>
            <a:r>
              <a:rPr lang="en-US" dirty="0" smtClean="0"/>
              <a:t>Physical gaps caused by environmental damage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2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Forest Search and </a:t>
            </a:r>
            <a:r>
              <a:rPr lang="en-US" dirty="0" smtClean="0"/>
              <a:t>Rescue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iker_path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44700"/>
            <a:ext cx="6477000" cy="3594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2.2.1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tour (2003 Hoyt)</a:t>
            </a:r>
          </a:p>
          <a:p>
            <a:r>
              <a:rPr lang="en-US" dirty="0" smtClean="0"/>
              <a:t>Forestry and logging industries (</a:t>
            </a:r>
            <a:r>
              <a:rPr lang="en-US" i="1" dirty="0" smtClean="0"/>
              <a:t>Discover RFID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CenWits</a:t>
            </a:r>
            <a:r>
              <a:rPr lang="en-US" dirty="0" smtClean="0"/>
              <a:t> (2005 Huang)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8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2.2.2 Replacement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Oldest Selection (OS)</a:t>
            </a:r>
          </a:p>
          <a:p>
            <a:r>
              <a:rPr lang="en-US" dirty="0" smtClean="0"/>
              <a:t>Random Selection (RS)</a:t>
            </a:r>
          </a:p>
          <a:p>
            <a:r>
              <a:rPr lang="en-US" dirty="0" smtClean="0"/>
              <a:t>Highest Frequency Selection (HFS)</a:t>
            </a:r>
          </a:p>
          <a:p>
            <a:r>
              <a:rPr lang="en-US" dirty="0" smtClean="0"/>
              <a:t>Lowest Delete Frequency Selection (LDFS)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2.2.4 </a:t>
            </a:r>
            <a:r>
              <a:rPr lang="en-US" dirty="0"/>
              <a:t>System </a:t>
            </a:r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Yosemite Valley hiking trails</a:t>
            </a:r>
          </a:p>
          <a:p>
            <a:r>
              <a:rPr lang="en-US" dirty="0" smtClean="0"/>
              <a:t>Widths of trails are one meter</a:t>
            </a:r>
          </a:p>
          <a:p>
            <a:r>
              <a:rPr lang="en-US" dirty="0" smtClean="0"/>
              <a:t>Spatial tag density is</a:t>
            </a:r>
          </a:p>
          <a:p>
            <a:r>
              <a:rPr lang="en-US" dirty="0" smtClean="0"/>
              <a:t>Each tag has     memory slots</a:t>
            </a:r>
          </a:p>
          <a:p>
            <a:r>
              <a:rPr lang="en-US" dirty="0" smtClean="0"/>
              <a:t>Randomly choose one of six paths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438400"/>
            <a:ext cx="1638300" cy="419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073400"/>
            <a:ext cx="279400" cy="27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3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 Thesis: Exploiting Tag Multiplicity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Passive RFID enables </a:t>
            </a:r>
            <a:r>
              <a:rPr lang="en-US" dirty="0"/>
              <a:t>the design and implementation of </a:t>
            </a:r>
            <a:r>
              <a:rPr lang="en-US" i="1" dirty="0">
                <a:solidFill>
                  <a:srgbClr val="0000FF"/>
                </a:solidFill>
              </a:rPr>
              <a:t>continuous pervasive spaces</a:t>
            </a:r>
            <a:r>
              <a:rPr lang="en-US" dirty="0"/>
              <a:t>. In particular, </a:t>
            </a:r>
            <a:r>
              <a:rPr lang="en-US" dirty="0" smtClean="0"/>
              <a:t>a </a:t>
            </a:r>
            <a:r>
              <a:rPr lang="en-US" dirty="0"/>
              <a:t>large </a:t>
            </a:r>
            <a:r>
              <a:rPr lang="en-US" dirty="0" smtClean="0"/>
              <a:t>number </a:t>
            </a:r>
            <a:r>
              <a:rPr lang="en-US" dirty="0"/>
              <a:t>of tags, that is, </a:t>
            </a:r>
            <a:r>
              <a:rPr lang="en-US" i="1" dirty="0">
                <a:solidFill>
                  <a:srgbClr val="0000FF"/>
                </a:solidFill>
              </a:rPr>
              <a:t>passive RFID tag multiplicity</a:t>
            </a:r>
            <a:r>
              <a:rPr lang="en-US" dirty="0"/>
              <a:t>, allows us to design and deploy robust, distributed physical information systems, achieving this particular goal of </a:t>
            </a:r>
            <a:r>
              <a:rPr lang="en-US" dirty="0" err="1"/>
              <a:t>pervasivity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</a:t>
            </a:r>
            <a:r>
              <a:rPr lang="en-US" dirty="0" smtClean="0"/>
              <a:t>Simulation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yosemite_tra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990600"/>
            <a:ext cx="5299364" cy="6858000"/>
          </a:xfrm>
          <a:prstGeom prst="rect">
            <a:avLst/>
          </a:prstGeom>
        </p:spPr>
      </p:pic>
      <p:pic>
        <p:nvPicPr>
          <p:cNvPr id="5" name="Picture 4" descr="yosemite_section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4191000"/>
            <a:ext cx="5994400" cy="2057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6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hiker selects path one; moves through and stores digital trail</a:t>
            </a:r>
          </a:p>
          <a:p>
            <a:r>
              <a:rPr lang="en-US" dirty="0" smtClean="0"/>
              <a:t>Next 24 hikers move through, eroding the original trail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pic>
        <p:nvPicPr>
          <p:cNvPr id="8" name="Picture 7" descr="frac_dense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15" y="1066800"/>
            <a:ext cx="6832600" cy="5130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24000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Fraction of remaining tags with (ID, SN) pairs of the first </a:t>
            </a:r>
            <a:r>
              <a:rPr lang="en-US" sz="1600" i="1" dirty="0" smtClean="0"/>
              <a:t>hiker;</a:t>
            </a:r>
            <a:endParaRPr lang="en-US" sz="1600" i="1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54" y="6220031"/>
            <a:ext cx="1460500" cy="292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pic>
        <p:nvPicPr>
          <p:cNvPr id="8" name="Picture 7" descr="frac_dense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061314"/>
            <a:ext cx="6832600" cy="5130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24000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Fraction of remaining tags with (ID, SN) pairs of the first </a:t>
            </a:r>
            <a:r>
              <a:rPr lang="en-US" sz="1600" i="1" dirty="0" smtClean="0"/>
              <a:t>hiker;</a:t>
            </a:r>
            <a:endParaRPr lang="en-US" sz="1600" i="1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204273"/>
            <a:ext cx="1562100" cy="292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6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2.2.4 System Simulation (cont.)</a:t>
            </a:r>
          </a:p>
        </p:txBody>
      </p:sp>
      <p:pic>
        <p:nvPicPr>
          <p:cNvPr id="4" name="Picture 3" descr="frac_dense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09" y="1068525"/>
            <a:ext cx="6771915" cy="50927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24000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Fraction of remaining tags with (ID, SN) pairs of the first </a:t>
            </a:r>
            <a:r>
              <a:rPr lang="en-US" sz="1600" i="1" dirty="0" smtClean="0"/>
              <a:t>hiker;</a:t>
            </a:r>
            <a:endParaRPr lang="en-US" sz="16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0" y="6226836"/>
            <a:ext cx="1689100" cy="292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2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2.2.5 Proposed System 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 extreme</a:t>
            </a:r>
          </a:p>
          <a:p>
            <a:r>
              <a:rPr lang="en-US" dirty="0" smtClean="0"/>
              <a:t>Distributed extreme</a:t>
            </a:r>
          </a:p>
          <a:p>
            <a:r>
              <a:rPr lang="en-US" dirty="0" smtClean="0"/>
              <a:t>Realistic implementation is in between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8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 Continuous </a:t>
            </a:r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2.3.1 Quality of Tracking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Trails have varying characteristics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Customizable tracking 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Adjustable tracker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Tracker operation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6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2.3.2 </a:t>
            </a:r>
            <a:r>
              <a:rPr lang="en-US" dirty="0" err="1" smtClean="0"/>
              <a:t>Distributedness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Tag deployment is elastic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Flexible tag density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Fault-tolerant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Tags and interrogators are distributed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5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 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scenarios to study tracking protocols</a:t>
            </a:r>
          </a:p>
          <a:p>
            <a:r>
              <a:rPr lang="en-US" dirty="0" smtClean="0"/>
              <a:t>Infinite storage space</a:t>
            </a:r>
          </a:p>
          <a:p>
            <a:pPr lvl="1"/>
            <a:r>
              <a:rPr lang="en-US" dirty="0" smtClean="0"/>
              <a:t>Space-time correlations</a:t>
            </a:r>
          </a:p>
          <a:p>
            <a:r>
              <a:rPr lang="en-US" dirty="0" smtClean="0"/>
              <a:t>Finite storage space</a:t>
            </a:r>
          </a:p>
          <a:p>
            <a:pPr lvl="1"/>
            <a:r>
              <a:rPr lang="en-US" dirty="0" smtClean="0"/>
              <a:t>Replacement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1.2 Pervasive Computing and Pervasive 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Ubiquitous/pervasive computing</a:t>
            </a:r>
          </a:p>
          <a:p>
            <a:r>
              <a:rPr lang="en-US" dirty="0" smtClean="0"/>
              <a:t>Active spaces, Gaia (2003 Roman et al)</a:t>
            </a:r>
            <a:endParaRPr lang="en-US" dirty="0"/>
          </a:p>
          <a:p>
            <a:r>
              <a:rPr lang="en-US" dirty="0" smtClean="0"/>
              <a:t>Mobile Gaia (2004 Shankar et al, 2005 </a:t>
            </a:r>
            <a:r>
              <a:rPr lang="en-US" dirty="0" err="1" smtClean="0"/>
              <a:t>Chetan</a:t>
            </a:r>
            <a:r>
              <a:rPr lang="en-US" dirty="0" smtClean="0"/>
              <a:t> et al)</a:t>
            </a:r>
          </a:p>
          <a:p>
            <a:r>
              <a:rPr lang="en-US" dirty="0" smtClean="0"/>
              <a:t>Super spaces (2004 Al-</a:t>
            </a:r>
            <a:r>
              <a:rPr lang="en-US" dirty="0" err="1" smtClean="0"/>
              <a:t>Muhtadi</a:t>
            </a:r>
            <a:r>
              <a:rPr lang="en-US" dirty="0" smtClean="0"/>
              <a:t> et 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95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Storage Access Protocols</a:t>
            </a:r>
            <a:endParaRPr lang="en-US" dirty="0"/>
          </a:p>
        </p:txBody>
      </p:sp>
      <p:pic>
        <p:nvPicPr>
          <p:cNvPr id="5" name="Picture 4" descr="hemnes-linen-cabinet-red-glass__0105685_PE253176_S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92200"/>
            <a:ext cx="5308600" cy="53086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76400" y="6400799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Ikea (http://</a:t>
            </a:r>
            <a:r>
              <a:rPr lang="en-US" sz="1200" i="1" dirty="0" err="1"/>
              <a:t>www.ikea.com</a:t>
            </a:r>
            <a:r>
              <a:rPr lang="en-US" sz="1200" i="1" dirty="0"/>
              <a:t>/us/en/images/products/hemnes-linen-cabinet-red-glass__0105685_PE253176_S4.JPG)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7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Storage Access </a:t>
            </a:r>
            <a:r>
              <a:rPr lang="en-US" dirty="0" smtClean="0"/>
              <a:t>Protocols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Leverage tag storage</a:t>
            </a:r>
          </a:p>
          <a:p>
            <a:r>
              <a:rPr lang="en-US" dirty="0" smtClean="0"/>
              <a:t>Desire black-box approach</a:t>
            </a:r>
          </a:p>
          <a:p>
            <a:pPr lvl="1"/>
            <a:r>
              <a:rPr lang="en-US" dirty="0" smtClean="0"/>
              <a:t>User is oblivious to physical layer and storage constraints</a:t>
            </a:r>
          </a:p>
          <a:p>
            <a:r>
              <a:rPr lang="en-US" dirty="0" smtClean="0"/>
              <a:t>Two scenarios</a:t>
            </a:r>
          </a:p>
          <a:p>
            <a:pPr lvl="1"/>
            <a:r>
              <a:rPr lang="en-US" dirty="0" smtClean="0"/>
              <a:t>Dense tag deployment</a:t>
            </a:r>
          </a:p>
          <a:p>
            <a:pPr lvl="1"/>
            <a:r>
              <a:rPr lang="en-US" dirty="0" smtClean="0"/>
              <a:t>Moderate tag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8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 Efficient Access Protocols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Dense tag deployment</a:t>
            </a:r>
          </a:p>
          <a:p>
            <a:r>
              <a:rPr lang="en-US" dirty="0" smtClean="0"/>
              <a:t>One interrogator scan captures many tags</a:t>
            </a:r>
          </a:p>
          <a:p>
            <a:r>
              <a:rPr lang="en-US" dirty="0" smtClean="0"/>
              <a:t>Need efficient access</a:t>
            </a:r>
          </a:p>
          <a:p>
            <a:pPr lvl="1"/>
            <a:r>
              <a:rPr lang="en-US" dirty="0" smtClean="0"/>
              <a:t>Read new, overwrite old</a:t>
            </a:r>
          </a:p>
          <a:p>
            <a:r>
              <a:rPr lang="en-US" dirty="0" smtClean="0"/>
              <a:t>Borrow aloha and query tree</a:t>
            </a:r>
          </a:p>
          <a:p>
            <a:r>
              <a:rPr lang="en-US" dirty="0" smtClean="0"/>
              <a:t>Static and dynamic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2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3.1.1 Static Case – System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tags fixed in area</a:t>
            </a:r>
          </a:p>
          <a:p>
            <a:r>
              <a:rPr lang="en-US" dirty="0" smtClean="0"/>
              <a:t>Each tag stores one message and timestamp</a:t>
            </a:r>
          </a:p>
          <a:p>
            <a:r>
              <a:rPr lang="en-US" dirty="0" smtClean="0"/>
              <a:t>Interrogators arrive, scan (read and write), and leave</a:t>
            </a:r>
          </a:p>
          <a:p>
            <a:r>
              <a:rPr lang="en-US" dirty="0" smtClean="0"/>
              <a:t>Inter-arrival time &gt;&gt; tag access time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254000" cy="215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67200"/>
            <a:ext cx="7645400" cy="177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3.1.1 Static Case – System </a:t>
            </a:r>
            <a:r>
              <a:rPr lang="en-US" dirty="0" smtClean="0"/>
              <a:t>Model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each stay, write messages (and associated timestamps)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First write to empty tags, then overwrite, starting with oldest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51" y="2705100"/>
            <a:ext cx="5549900" cy="1257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3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3.1.2 Static Case – Storage Access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ocus on reading</a:t>
            </a:r>
          </a:p>
          <a:p>
            <a:r>
              <a:rPr lang="en-US" dirty="0" smtClean="0"/>
              <a:t>Find      newest messages in      tags</a:t>
            </a:r>
          </a:p>
          <a:p>
            <a:r>
              <a:rPr lang="en-US" dirty="0" smtClean="0"/>
              <a:t>Aloha-based algorithms</a:t>
            </a:r>
          </a:p>
          <a:p>
            <a:pPr lvl="1"/>
            <a:r>
              <a:rPr lang="en-US" dirty="0" smtClean="0"/>
              <a:t>Aloha-normal</a:t>
            </a:r>
          </a:p>
          <a:p>
            <a:pPr lvl="1"/>
            <a:r>
              <a:rPr lang="en-US" dirty="0" smtClean="0"/>
              <a:t>Aloha-max</a:t>
            </a:r>
          </a:p>
          <a:p>
            <a:pPr lvl="1"/>
            <a:r>
              <a:rPr lang="en-US" dirty="0" smtClean="0"/>
              <a:t>Aloha-half</a:t>
            </a:r>
          </a:p>
          <a:p>
            <a:r>
              <a:rPr lang="en-US" dirty="0" smtClean="0"/>
              <a:t>Query tree-based algorithms</a:t>
            </a:r>
          </a:p>
          <a:p>
            <a:pPr lvl="1"/>
            <a:r>
              <a:rPr lang="en-US" dirty="0" smtClean="0"/>
              <a:t>Query tree-normal</a:t>
            </a:r>
          </a:p>
          <a:p>
            <a:pPr lvl="1"/>
            <a:r>
              <a:rPr lang="en-US" dirty="0" smtClean="0"/>
              <a:t>Query tree-max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57400"/>
            <a:ext cx="393700" cy="215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2057400"/>
            <a:ext cx="393700" cy="2159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4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3.1.2 Static Case – Storage Access </a:t>
            </a:r>
            <a:r>
              <a:rPr lang="en-US" dirty="0" err="1" smtClean="0"/>
              <a:t>Algo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Aloha-normal</a:t>
            </a:r>
          </a:p>
          <a:p>
            <a:pPr lvl="1"/>
            <a:r>
              <a:rPr lang="en-US" dirty="0" err="1" smtClean="0"/>
              <a:t>Singulate</a:t>
            </a:r>
            <a:r>
              <a:rPr lang="en-US" dirty="0" smtClean="0"/>
              <a:t> all tags using aloha</a:t>
            </a:r>
          </a:p>
          <a:p>
            <a:pPr lvl="1"/>
            <a:r>
              <a:rPr lang="en-US" dirty="0" smtClean="0"/>
              <a:t>Tags respond with IDs and timestamps</a:t>
            </a:r>
          </a:p>
          <a:p>
            <a:pPr lvl="1"/>
            <a:r>
              <a:rPr lang="en-US" dirty="0" smtClean="0"/>
              <a:t>Queries newest tags</a:t>
            </a:r>
          </a:p>
          <a:p>
            <a:r>
              <a:rPr lang="en-US" dirty="0" smtClean="0"/>
              <a:t>Aloha-max</a:t>
            </a:r>
          </a:p>
          <a:p>
            <a:pPr lvl="1"/>
            <a:r>
              <a:rPr lang="en-US" dirty="0" smtClean="0"/>
              <a:t>In each query round, keep track of largest timestamp so far; suppress tags accordingly</a:t>
            </a:r>
          </a:p>
          <a:p>
            <a:pPr lvl="1"/>
            <a:r>
              <a:rPr lang="en-US" dirty="0" smtClean="0"/>
              <a:t>Effective tag population size     changing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4953000"/>
            <a:ext cx="254000" cy="330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2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Aloha-max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Need to know statistics of interrogators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057400"/>
            <a:ext cx="49149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67200"/>
            <a:ext cx="2870200" cy="571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590800"/>
            <a:ext cx="8039100" cy="1549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94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Aloha-half</a:t>
            </a:r>
          </a:p>
          <a:p>
            <a:pPr lvl="1"/>
            <a:r>
              <a:rPr lang="en-US" dirty="0" smtClean="0"/>
              <a:t>Instead of largest timestamp, use median timestamp as cut-off time</a:t>
            </a:r>
          </a:p>
          <a:p>
            <a:pPr lvl="1"/>
            <a:r>
              <a:rPr lang="en-US" dirty="0" smtClean="0"/>
              <a:t>Don’t need to know statistics of interrogators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43300"/>
            <a:ext cx="1714500" cy="952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7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pic>
        <p:nvPicPr>
          <p:cNvPr id="5" name="Picture 4" descr="Screen shot 2011-05-03 at 5.5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66800"/>
            <a:ext cx="6400800" cy="57485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1.2.1 Device-centric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key ingredients in pervasive spaces</a:t>
            </a:r>
          </a:p>
          <a:p>
            <a:pPr lvl="1"/>
            <a:r>
              <a:rPr lang="en-US" dirty="0" smtClean="0"/>
              <a:t>Communication and data flow</a:t>
            </a:r>
          </a:p>
          <a:p>
            <a:pPr lvl="1"/>
            <a:r>
              <a:rPr lang="en-US" dirty="0" smtClean="0"/>
              <a:t>Data storage</a:t>
            </a:r>
          </a:p>
          <a:p>
            <a:pPr lvl="1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3.1.2 Static Case – Storage Access </a:t>
            </a:r>
            <a:r>
              <a:rPr lang="en-US" dirty="0" err="1"/>
              <a:t>Algo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tree</a:t>
            </a:r>
          </a:p>
          <a:p>
            <a:pPr lvl="1"/>
            <a:r>
              <a:rPr lang="en-US" dirty="0" smtClean="0"/>
              <a:t>Prefix matching in multiple rounds</a:t>
            </a:r>
          </a:p>
          <a:p>
            <a:r>
              <a:rPr lang="en-US" dirty="0" smtClean="0"/>
              <a:t>Query tree-normal</a:t>
            </a:r>
          </a:p>
          <a:p>
            <a:pPr lvl="1"/>
            <a:r>
              <a:rPr lang="en-US" dirty="0" err="1" smtClean="0"/>
              <a:t>Singulate</a:t>
            </a:r>
            <a:r>
              <a:rPr lang="en-US" dirty="0" smtClean="0"/>
              <a:t> and then tag access</a:t>
            </a:r>
          </a:p>
          <a:p>
            <a:r>
              <a:rPr lang="en-US" dirty="0" smtClean="0"/>
              <a:t>Query tree-max</a:t>
            </a:r>
          </a:p>
          <a:p>
            <a:pPr lvl="1"/>
            <a:r>
              <a:rPr lang="en-US" dirty="0"/>
              <a:t>In each query round, keep track of largest timestamp so far; suppress tags </a:t>
            </a:r>
            <a:r>
              <a:rPr lang="en-US" dirty="0" smtClean="0"/>
              <a:t>accordingly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3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3.1.3 </a:t>
            </a:r>
            <a:r>
              <a:rPr lang="en-US" dirty="0"/>
              <a:t>Static Case – </a:t>
            </a:r>
            <a:r>
              <a:rPr lang="en-US" dirty="0" smtClean="0"/>
              <a:t>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Message access time</a:t>
            </a:r>
          </a:p>
          <a:p>
            <a:pPr lvl="1"/>
            <a:r>
              <a:rPr lang="en-US" dirty="0" smtClean="0"/>
              <a:t>Count simultaneous bits transferred over the air and possible bits transferred (i.e. time elapsed)</a:t>
            </a:r>
          </a:p>
          <a:p>
            <a:pPr lvl="1"/>
            <a:r>
              <a:rPr lang="en-US" dirty="0" smtClean="0"/>
              <a:t>Do not count actual data transfer</a:t>
            </a:r>
          </a:p>
          <a:p>
            <a:pPr lvl="1"/>
            <a:r>
              <a:rPr lang="en-US" dirty="0" smtClean="0"/>
              <a:t>96 bit EPC</a:t>
            </a:r>
          </a:p>
          <a:p>
            <a:pPr lvl="1"/>
            <a:r>
              <a:rPr lang="en-US" dirty="0" smtClean="0"/>
              <a:t>17 bit timestamp (24 hour period, second precision)</a:t>
            </a:r>
          </a:p>
          <a:p>
            <a:pPr lvl="1"/>
            <a:r>
              <a:rPr lang="en-US" dirty="0" smtClean="0"/>
              <a:t>3 bits for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5257800"/>
            <a:ext cx="393700" cy="3175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943600"/>
            <a:ext cx="4978400" cy="419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1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</a:t>
            </a:r>
            <a:r>
              <a:rPr lang="en-US" dirty="0" smtClean="0"/>
              <a:t>Simulations (cont.)</a:t>
            </a:r>
            <a:endParaRPr lang="en-US" dirty="0"/>
          </a:p>
        </p:txBody>
      </p:sp>
      <p:pic>
        <p:nvPicPr>
          <p:cNvPr id="4" name="Picture 3" descr="Screen shot 2011-05-03 at 11.4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442"/>
            <a:ext cx="9144000" cy="55777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5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</a:t>
            </a:r>
            <a:r>
              <a:rPr lang="en-US" dirty="0" smtClean="0"/>
              <a:t>Simulations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sta_read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simultaneous bits transmitted for the static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2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Simulations (cont.)</a:t>
            </a:r>
          </a:p>
        </p:txBody>
      </p:sp>
      <p:pic>
        <p:nvPicPr>
          <p:cNvPr id="4" name="Picture 3" descr="sta_read_aloha_max_aloha_hal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simultaneous bits </a:t>
            </a:r>
            <a:r>
              <a:rPr lang="en-US" sz="1600" i="1" dirty="0" smtClean="0"/>
              <a:t>transmitted; Aloha-</a:t>
            </a:r>
            <a:r>
              <a:rPr lang="en-US" sz="1600" i="1" dirty="0"/>
              <a:t>based </a:t>
            </a:r>
            <a:r>
              <a:rPr lang="en-US" sz="1600" i="1" dirty="0" smtClean="0"/>
              <a:t>algorithms</a:t>
            </a:r>
            <a:endParaRPr lang="en-US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1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Simulations (cont.)</a:t>
            </a:r>
          </a:p>
        </p:txBody>
      </p:sp>
      <p:pic>
        <p:nvPicPr>
          <p:cNvPr id="4" name="Picture 3" descr="sta_read_qt_max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simultaneous bits </a:t>
            </a:r>
            <a:r>
              <a:rPr lang="en-US" sz="1600" i="1" dirty="0" smtClean="0"/>
              <a:t>transmitted; Query tree-</a:t>
            </a:r>
            <a:r>
              <a:rPr lang="en-US" sz="1600" i="1" dirty="0"/>
              <a:t>based </a:t>
            </a:r>
            <a:r>
              <a:rPr lang="en-US" sz="1600" i="1" dirty="0" smtClean="0"/>
              <a:t>algorithms</a:t>
            </a:r>
            <a:endParaRPr lang="en-US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3.1.3 Static Case – Simulations (cont.)</a:t>
            </a:r>
          </a:p>
        </p:txBody>
      </p:sp>
      <p:pic>
        <p:nvPicPr>
          <p:cNvPr id="4" name="Picture 3" descr="sta_read_increasing_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2700"/>
            <a:ext cx="5689600" cy="427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6172199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simultaneous bits </a:t>
            </a:r>
            <a:r>
              <a:rPr lang="en-US" sz="1600" i="1" dirty="0" smtClean="0"/>
              <a:t>transmitted; </a:t>
            </a:r>
            <a:endParaRPr lang="en-US" sz="1600" i="1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6248400"/>
            <a:ext cx="1524000" cy="228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3.1.6 Dynamic Case – Simulations (cont.)</a:t>
            </a:r>
          </a:p>
        </p:txBody>
      </p:sp>
      <p:pic>
        <p:nvPicPr>
          <p:cNvPr id="4" name="Picture 3" descr="Screen shot 2011-05-04 at 10.0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764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0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Random Access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moderate tag distribution</a:t>
            </a:r>
          </a:p>
          <a:p>
            <a:r>
              <a:rPr lang="en-US" dirty="0" smtClean="0"/>
              <a:t>Random access file system</a:t>
            </a:r>
          </a:p>
          <a:p>
            <a:r>
              <a:rPr lang="en-US" dirty="0" smtClean="0"/>
              <a:t>In general case, multiple physical spaces</a:t>
            </a:r>
          </a:p>
          <a:p>
            <a:r>
              <a:rPr lang="en-US" dirty="0" smtClean="0"/>
              <a:t>Also consider privacy</a:t>
            </a:r>
          </a:p>
          <a:p>
            <a:pPr lvl="1"/>
            <a:r>
              <a:rPr lang="en-US" dirty="0" smtClean="0"/>
              <a:t>Privacy of content</a:t>
            </a:r>
          </a:p>
          <a:p>
            <a:pPr lvl="1"/>
            <a:r>
              <a:rPr lang="en-US" dirty="0" smtClean="0"/>
              <a:t>“Practical minimalist cryptography” (2007 </a:t>
            </a:r>
            <a:r>
              <a:rPr lang="en-US" dirty="0" err="1" smtClean="0"/>
              <a:t>Langheinrich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6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3.2.2 Strategies for Privacy and Redundancy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Trivial </a:t>
            </a:r>
            <a:r>
              <a:rPr lang="en-US" dirty="0" smtClean="0"/>
              <a:t>encryption </a:t>
            </a:r>
            <a:r>
              <a:rPr lang="en-US" dirty="0"/>
              <a:t>and </a:t>
            </a:r>
            <a:r>
              <a:rPr lang="en-US" dirty="0" smtClean="0"/>
              <a:t>redundancy</a:t>
            </a:r>
          </a:p>
          <a:p>
            <a:r>
              <a:rPr lang="en-US" dirty="0" smtClean="0"/>
              <a:t>Adding chaff</a:t>
            </a:r>
          </a:p>
          <a:p>
            <a:r>
              <a:rPr lang="en-US" dirty="0" smtClean="0"/>
              <a:t>Redundancy encoding</a:t>
            </a:r>
          </a:p>
          <a:p>
            <a:r>
              <a:rPr lang="en-US" dirty="0" smtClean="0"/>
              <a:t>Multi-space distributed systems</a:t>
            </a:r>
          </a:p>
          <a:p>
            <a:pPr lvl="1"/>
            <a:r>
              <a:rPr lang="en-US" dirty="0" smtClean="0"/>
              <a:t>Structured communication network</a:t>
            </a:r>
          </a:p>
          <a:p>
            <a:pPr lvl="1"/>
            <a:r>
              <a:rPr lang="en-US" dirty="0" smtClean="0"/>
              <a:t>Ad-hoc flat architecture communication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1.2.1 Device-centric View (cont.)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219200" y="990600"/>
            <a:ext cx="7162800" cy="5081055"/>
            <a:chOff x="-76200" y="428480"/>
            <a:chExt cx="8597900" cy="6042175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266700" y="828590"/>
              <a:ext cx="0" cy="54821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66700" y="6310757"/>
              <a:ext cx="5486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30200" y="5794290"/>
              <a:ext cx="180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NFC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2300" y="5406880"/>
              <a:ext cx="370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Passive RFID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32000" y="4168450"/>
              <a:ext cx="2755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Active Sensors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4100" y="4975080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Passive Sensors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14700" y="1482580"/>
              <a:ext cx="273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Smart Mobile Devices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51299" y="828590"/>
              <a:ext cx="3982961" cy="4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Full-fledged Computers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74800" y="4568560"/>
              <a:ext cx="180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Active RFID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91200" y="6070545"/>
              <a:ext cx="273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Space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76200" y="428480"/>
              <a:ext cx="273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Time</a:t>
              </a:r>
            </a:p>
          </p:txBody>
        </p:sp>
      </p:grp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1676400" y="6248400"/>
            <a:ext cx="7086600" cy="381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i="1" dirty="0"/>
              <a:t>Space-time spectrum of key ingredients in pervasive </a:t>
            </a:r>
            <a:r>
              <a:rPr lang="en-US" sz="2000" i="1" dirty="0" smtClean="0"/>
              <a:t>devices</a:t>
            </a:r>
            <a:endParaRPr lang="en-US" sz="20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8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3.2.3 System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encryption and encoding</a:t>
            </a:r>
          </a:p>
          <a:p>
            <a:r>
              <a:rPr lang="en-US" dirty="0" smtClean="0"/>
              <a:t>File name encryption and chunk identifiers</a:t>
            </a:r>
          </a:p>
          <a:p>
            <a:r>
              <a:rPr lang="en-US" dirty="0" smtClean="0"/>
              <a:t>File writing</a:t>
            </a:r>
          </a:p>
          <a:p>
            <a:r>
              <a:rPr lang="en-US" dirty="0" smtClean="0"/>
              <a:t>File reading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1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3.2.4 Experimental Evaluation</a:t>
            </a:r>
            <a:endParaRPr lang="en-US" dirty="0"/>
          </a:p>
        </p:txBody>
      </p:sp>
      <p:pic>
        <p:nvPicPr>
          <p:cNvPr id="5" name="Picture 4" descr="Tag_Board_Figur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814295"/>
            <a:ext cx="4787900" cy="6196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7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Experiment_Setu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143000"/>
            <a:ext cx="5299364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file</a:t>
            </a:r>
          </a:p>
          <a:p>
            <a:pPr lvl="1"/>
            <a:r>
              <a:rPr lang="en-US" dirty="0" smtClean="0"/>
              <a:t>File chunks, chunk number, chunk tag key</a:t>
            </a:r>
          </a:p>
          <a:p>
            <a:r>
              <a:rPr lang="en-US" dirty="0" smtClean="0"/>
              <a:t>Write file</a:t>
            </a:r>
          </a:p>
          <a:p>
            <a:pPr lvl="1"/>
            <a:r>
              <a:rPr lang="en-US" dirty="0" smtClean="0"/>
              <a:t>Inventory tags (randomly pick an EPC list)</a:t>
            </a:r>
          </a:p>
          <a:p>
            <a:pPr lvl="1"/>
            <a:r>
              <a:rPr lang="en-US" dirty="0" smtClean="0"/>
              <a:t>Round chunk tag keys to EPCs, write data</a:t>
            </a:r>
          </a:p>
          <a:p>
            <a:r>
              <a:rPr lang="en-US" dirty="0" smtClean="0"/>
              <a:t>Record system utilization</a:t>
            </a:r>
          </a:p>
          <a:p>
            <a:pPr lvl="1"/>
            <a:r>
              <a:rPr lang="en-US" dirty="0" smtClean="0"/>
              <a:t>Fraction of filled tag chunk slots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0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 recovery time per byte</a:t>
            </a:r>
            <a:endParaRPr lang="en-US" dirty="0"/>
          </a:p>
          <a:p>
            <a:pPr lvl="1"/>
            <a:r>
              <a:rPr lang="en-US" dirty="0"/>
              <a:t>Inventory tags (randomly pick an EPC list)</a:t>
            </a:r>
          </a:p>
          <a:p>
            <a:pPr lvl="1"/>
            <a:r>
              <a:rPr lang="en-US" dirty="0"/>
              <a:t>Round chunk tag keys to EPCs, </a:t>
            </a:r>
            <a:r>
              <a:rPr lang="en-US" dirty="0" smtClean="0"/>
              <a:t>read data</a:t>
            </a:r>
          </a:p>
          <a:p>
            <a:r>
              <a:rPr lang="en-US" dirty="0" smtClean="0"/>
              <a:t>Record file lifetime information progression</a:t>
            </a:r>
          </a:p>
          <a:p>
            <a:pPr lvl="1"/>
            <a:r>
              <a:rPr lang="en-US" dirty="0" smtClean="0"/>
              <a:t>File decay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9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6" name="Picture 5" descr="Write_Time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write period per byte;</a:t>
            </a:r>
            <a:endParaRPr lang="en-US" sz="16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Write_Time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write period per byte;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0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Write_Time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write period per byte;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6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Utilization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utilization;</a:t>
            </a:r>
            <a:endParaRPr lang="en-US" sz="1600" i="1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4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Utilization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utilization;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1.2.2 Environment-centric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Presence and heterogeneity of devices results in added cognitive load</a:t>
            </a:r>
          </a:p>
          <a:p>
            <a:r>
              <a:rPr lang="en-US" dirty="0" smtClean="0"/>
              <a:t>Discretization is problem</a:t>
            </a:r>
          </a:p>
          <a:p>
            <a:r>
              <a:rPr lang="en-US" dirty="0" smtClean="0"/>
              <a:t>Increase granularity, perceive continuity</a:t>
            </a:r>
          </a:p>
          <a:p>
            <a:r>
              <a:rPr lang="en-US" dirty="0" smtClean="0"/>
              <a:t>Continuous pervasive spaces (CPS)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6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Utilization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System utilization;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6019800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5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5" name="Picture 4" descr="Recovery_Time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34000" cy="4013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Recovery time period per byte;</a:t>
            </a:r>
            <a:endParaRPr lang="en-US" sz="1600" i="1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67" y="6032501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9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Recovery_Time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34000" cy="40132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Recovery time period per byte;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67" y="6032501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Recovery_Time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34000" cy="40132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Recovery time period per byte;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67" y="6032501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4" name="Picture 3" descr="Lifetime_File20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20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20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80_Q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9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80_Q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9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3.2.4 Experimental Evaluation (cont.)</a:t>
            </a:r>
          </a:p>
        </p:txBody>
      </p:sp>
      <p:pic>
        <p:nvPicPr>
          <p:cNvPr id="3" name="Picture 2" descr="Lifetime_File80_Q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2400"/>
            <a:ext cx="5321300" cy="4000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2" y="5943600"/>
            <a:ext cx="7010398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File lifetime information progression;</a:t>
            </a:r>
            <a:endParaRPr lang="en-US" sz="1600" i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2" y="6350002"/>
            <a:ext cx="3771900" cy="266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9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1.2.2 Environment-centric View (cont.)</a:t>
            </a:r>
            <a:endParaRPr lang="en-US" dirty="0"/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1506138" y="6248400"/>
            <a:ext cx="7637862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/>
              <a:t>Space-time </a:t>
            </a:r>
            <a:r>
              <a:rPr lang="en-US" sz="1600" i="1" dirty="0" smtClean="0"/>
              <a:t>granularity spectrum </a:t>
            </a:r>
            <a:r>
              <a:rPr lang="en-US" sz="1600" i="1" dirty="0"/>
              <a:t>of key ingredients </a:t>
            </a:r>
            <a:r>
              <a:rPr lang="en-US" sz="1600" i="1" dirty="0" smtClean="0"/>
              <a:t>in systems for </a:t>
            </a:r>
            <a:r>
              <a:rPr lang="en-US" sz="1600" i="1" dirty="0"/>
              <a:t>pervasive </a:t>
            </a:r>
            <a:r>
              <a:rPr lang="en-US" sz="1600" i="1" dirty="0" smtClean="0"/>
              <a:t>spaces</a:t>
            </a:r>
            <a:endParaRPr lang="en-US" sz="16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19201" y="1049011"/>
            <a:ext cx="7162800" cy="5057657"/>
            <a:chOff x="-76200" y="2376537"/>
            <a:chExt cx="8559800" cy="6554371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66700" y="3187700"/>
              <a:ext cx="0" cy="54821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66700" y="8669867"/>
              <a:ext cx="5486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5000" y="7915245"/>
              <a:ext cx="2749143" cy="518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Super Spaces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3000" y="5914455"/>
              <a:ext cx="180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Mobile Gaia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00500" y="3720980"/>
              <a:ext cx="2730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/>
                  <a:cs typeface="Calibri"/>
                </a:rPr>
                <a:t>Passive Tag-based Information System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3100" y="8315355"/>
              <a:ext cx="27305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Calibri"/>
                  <a:cs typeface="Calibri"/>
                </a:rPr>
                <a:t>Space</a:t>
              </a:r>
            </a:p>
            <a:p>
              <a:r>
                <a:rPr lang="en-US" sz="1700" dirty="0" smtClean="0">
                  <a:latin typeface="Calibri"/>
                  <a:cs typeface="Calibri"/>
                </a:rPr>
                <a:t>Granularity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76200" y="2376537"/>
              <a:ext cx="27304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Calibri"/>
                  <a:cs typeface="Calibri"/>
                </a:rPr>
                <a:t>Time</a:t>
              </a:r>
            </a:p>
            <a:p>
              <a:r>
                <a:rPr lang="en-US" sz="1700" dirty="0" smtClean="0">
                  <a:latin typeface="Calibri"/>
                  <a:cs typeface="Calibri"/>
                </a:rPr>
                <a:t>Granularity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0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3.3 Tag Storage Lifetime and Tag Granularity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Relate tag dynamics with tag storage</a:t>
            </a:r>
          </a:p>
          <a:p>
            <a:r>
              <a:rPr lang="en-US" dirty="0" smtClean="0"/>
              <a:t>Tags enter area according to Poisson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lifetime is exponential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79700"/>
            <a:ext cx="4394200" cy="520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295650"/>
            <a:ext cx="1968500" cy="1028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337050"/>
            <a:ext cx="4533900" cy="1054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9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Tag Storage Lifetime and Tag </a:t>
            </a:r>
            <a:r>
              <a:rPr lang="en-US" dirty="0" smtClean="0"/>
              <a:t>Gran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range of </a:t>
            </a:r>
            <a:r>
              <a:rPr lang="en-US" i="1" dirty="0" smtClean="0"/>
              <a:t>R</a:t>
            </a:r>
            <a:r>
              <a:rPr lang="en-US" dirty="0" smtClean="0"/>
              <a:t> meters; capture </a:t>
            </a:r>
            <a:r>
              <a:rPr lang="en-US" i="1" dirty="0" smtClean="0"/>
              <a:t>S</a:t>
            </a:r>
            <a:r>
              <a:rPr lang="en-US" dirty="0" smtClean="0"/>
              <a:t> tags per scan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Increasing by a multiplicative factor </a:t>
            </a:r>
            <a:r>
              <a:rPr lang="en-US" i="1" dirty="0" smtClean="0"/>
              <a:t>N</a:t>
            </a:r>
            <a:r>
              <a:rPr lang="en-US" dirty="0" smtClean="0"/>
              <a:t> only changes inter-tag distance by a multiplicative factor of </a:t>
            </a:r>
            <a:endParaRPr lang="en-US" i="1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11400"/>
            <a:ext cx="2667000" cy="965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118100"/>
            <a:ext cx="800100" cy="1054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8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Tag Storage Lifetime and Tag </a:t>
            </a:r>
            <a:r>
              <a:rPr lang="en-US" dirty="0" smtClean="0"/>
              <a:t>Gran (cont.)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422400"/>
            <a:ext cx="2654300" cy="1828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321300"/>
            <a:ext cx="1574800" cy="914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184400"/>
            <a:ext cx="342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 Continuous </a:t>
            </a:r>
            <a:r>
              <a:rPr lang="en-US" dirty="0" err="1" smtClean="0"/>
              <a:t>Pervasivity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5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3.4.1 Quality of Storage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Desire </a:t>
            </a:r>
            <a:r>
              <a:rPr lang="en-US" dirty="0"/>
              <a:t>diversity in </a:t>
            </a:r>
            <a:r>
              <a:rPr lang="en-US" dirty="0" smtClean="0"/>
              <a:t>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Storage associated </a:t>
            </a:r>
            <a:r>
              <a:rPr lang="en-US" dirty="0"/>
              <a:t>with multiple user-oriented </a:t>
            </a:r>
            <a:r>
              <a:rPr lang="en-US" dirty="0" smtClean="0"/>
              <a:t>features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5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3.4.2 </a:t>
            </a:r>
            <a:r>
              <a:rPr lang="en-US" dirty="0" err="1" smtClean="0"/>
              <a:t>Distributedness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Different </a:t>
            </a:r>
            <a:r>
              <a:rPr lang="en-US" dirty="0"/>
              <a:t>ways to design large-scale tag-based information </a:t>
            </a:r>
            <a:r>
              <a:rPr lang="en-US" dirty="0" smtClean="0"/>
              <a:t>systems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Creates </a:t>
            </a:r>
            <a:r>
              <a:rPr lang="en-US" dirty="0"/>
              <a:t>many design opportunities for </a:t>
            </a:r>
            <a:r>
              <a:rPr lang="en-US" dirty="0" smtClean="0"/>
              <a:t>privacy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Fault</a:t>
            </a:r>
            <a:r>
              <a:rPr lang="en-US" dirty="0"/>
              <a:t>-tolerant designs in storage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3.5 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storage scenarios</a:t>
            </a:r>
          </a:p>
          <a:p>
            <a:r>
              <a:rPr lang="en-US" dirty="0" smtClean="0"/>
              <a:t>Dense tag distribution</a:t>
            </a:r>
          </a:p>
          <a:p>
            <a:pPr lvl="1"/>
            <a:r>
              <a:rPr lang="en-US" dirty="0" smtClean="0"/>
              <a:t>Efficient tag access algorithms</a:t>
            </a:r>
          </a:p>
          <a:p>
            <a:r>
              <a:rPr lang="en-US" dirty="0" smtClean="0"/>
              <a:t>Moderate tag distribution</a:t>
            </a:r>
          </a:p>
          <a:p>
            <a:pPr lvl="1"/>
            <a:r>
              <a:rPr lang="en-US" dirty="0" smtClean="0"/>
              <a:t>Random access file system</a:t>
            </a:r>
          </a:p>
          <a:p>
            <a:r>
              <a:rPr lang="en-US" dirty="0" smtClean="0"/>
              <a:t>Tag storage lifetime and tag granularity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7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Distributed Passive RFID Computing</a:t>
            </a:r>
            <a:endParaRPr lang="en-US" dirty="0"/>
          </a:p>
        </p:txBody>
      </p:sp>
      <p:pic>
        <p:nvPicPr>
          <p:cNvPr id="4" name="Picture 3" descr="0563Plan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19200"/>
            <a:ext cx="6553200" cy="462263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71600" y="6210298"/>
            <a:ext cx="7086600" cy="381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Image credit</a:t>
            </a:r>
            <a:r>
              <a:rPr lang="en-US" sz="1200" i="1" dirty="0"/>
              <a:t>: </a:t>
            </a:r>
            <a:r>
              <a:rPr lang="en-US" sz="1200" i="1" dirty="0" smtClean="0"/>
              <a:t>Facilities and Services (</a:t>
            </a:r>
            <a:r>
              <a:rPr lang="en-US" sz="1200" i="1" dirty="0"/>
              <a:t>http://</a:t>
            </a:r>
            <a:r>
              <a:rPr lang="en-US" sz="1200" i="1" dirty="0" err="1"/>
              <a:t>www.fs.uiuc.edu</a:t>
            </a:r>
            <a:r>
              <a:rPr lang="en-US" sz="1200" i="1" dirty="0"/>
              <a:t>/</a:t>
            </a:r>
            <a:r>
              <a:rPr lang="en-US" sz="1200" i="1" dirty="0" err="1"/>
              <a:t>ada</a:t>
            </a:r>
            <a:r>
              <a:rPr lang="en-US" sz="1200" i="1" dirty="0"/>
              <a:t>/0563Plan1.gif)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3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Distributed Passive RFID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Computing-based metrics in a tag-based information system</a:t>
            </a:r>
          </a:p>
          <a:p>
            <a:r>
              <a:rPr lang="en-US" dirty="0" smtClean="0"/>
              <a:t>Both local and system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4.1 Local Computations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computations lead to system-wide effects</a:t>
            </a:r>
          </a:p>
          <a:p>
            <a:r>
              <a:rPr lang="en-US" dirty="0" smtClean="0"/>
              <a:t>First study local</a:t>
            </a:r>
          </a:p>
          <a:p>
            <a:r>
              <a:rPr lang="en-US" dirty="0" smtClean="0"/>
              <a:t>Physical tag parameters relate to computing speed</a:t>
            </a:r>
          </a:p>
          <a:p>
            <a:r>
              <a:rPr lang="en-US" dirty="0" smtClean="0"/>
              <a:t>Computer instructions (including data) stored in tags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8714</TotalTime>
  <Words>2922</Words>
  <Application>Microsoft Macintosh PowerPoint</Application>
  <PresentationFormat>On-screen Show (4:3)</PresentationFormat>
  <Paragraphs>618</Paragraphs>
  <Slides>133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4" baseType="lpstr">
      <vt:lpstr>Office Theme</vt:lpstr>
      <vt:lpstr>Beyond Identification, Toward Continuous Pervasivity: Exploiting Tag Multiplicity for Passive RFID Distributed Physical Information Systems</vt:lpstr>
      <vt:lpstr>Agenda</vt:lpstr>
      <vt:lpstr>1 Introduction</vt:lpstr>
      <vt:lpstr>1.1 Thesis: Exploiting Tag Multiplicity</vt:lpstr>
      <vt:lpstr>1.2 Pervasive Computing and Pervasive Spaces</vt:lpstr>
      <vt:lpstr>1.2.1 Device-centric View</vt:lpstr>
      <vt:lpstr>1.2.1 Device-centric View (cont.)</vt:lpstr>
      <vt:lpstr>1.2.2 Environment-centric View</vt:lpstr>
      <vt:lpstr>1.2.2 Environment-centric View (cont.)</vt:lpstr>
      <vt:lpstr>1.2.3 Characteristics of CPS</vt:lpstr>
      <vt:lpstr>1.2.4 Competition: Not Sufficiently Continuous</vt:lpstr>
      <vt:lpstr>1.2.5 Distributed Physical Information Systems</vt:lpstr>
      <vt:lpstr>1.3. Thesis Re-iterated</vt:lpstr>
      <vt:lpstr>1.4 Applications and Related Work</vt:lpstr>
      <vt:lpstr>1.5 Supporting and Related Technologies</vt:lpstr>
      <vt:lpstr>2 Tracking Protocols</vt:lpstr>
      <vt:lpstr>2.1 Space-time Correlations</vt:lpstr>
      <vt:lpstr>2.1.1 System Model</vt:lpstr>
      <vt:lpstr>2.1.2 Correlation Functions</vt:lpstr>
      <vt:lpstr>2.1.2 Correlation Functions (cont.)</vt:lpstr>
      <vt:lpstr>2.1.2 Correlation Functions (cont.)</vt:lpstr>
      <vt:lpstr>2.1.2 Correlation Functions (cont.)</vt:lpstr>
      <vt:lpstr>2.1.2 Correlation Functions (cont.)</vt:lpstr>
      <vt:lpstr>2.1.2 Correlation Functions (cont.)</vt:lpstr>
      <vt:lpstr>2.1.3 Experimental Evaluation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2.1.3 Experimental Evaluation (cont.)</vt:lpstr>
      <vt:lpstr>2.2 Forest Search and Rescue</vt:lpstr>
      <vt:lpstr>2.2 Forest Search and Rescue (cont.)</vt:lpstr>
      <vt:lpstr>2.2.1 Related Work</vt:lpstr>
      <vt:lpstr>2.2.2 Replacement Algorithms</vt:lpstr>
      <vt:lpstr>2.2.4 System Simulation</vt:lpstr>
      <vt:lpstr>2.2.4 System Simulation (cont.)</vt:lpstr>
      <vt:lpstr>2.2.4 System Simulation (cont.)</vt:lpstr>
      <vt:lpstr>2.2.4 System Simulation (cont.)</vt:lpstr>
      <vt:lpstr>2.2.4 System Simulation (cont.)</vt:lpstr>
      <vt:lpstr>2.2.4 System Simulation (cont.)</vt:lpstr>
      <vt:lpstr>2.2.5 Proposed System Implementation Issues</vt:lpstr>
      <vt:lpstr>2.3 Continuous Pervasivity</vt:lpstr>
      <vt:lpstr>2.3.1 Quality of Tracking Services</vt:lpstr>
      <vt:lpstr>2.3.2 Distributedness</vt:lpstr>
      <vt:lpstr>2.4 Concluding Remarks</vt:lpstr>
      <vt:lpstr>3 Storage Access Protocols</vt:lpstr>
      <vt:lpstr>3 Storage Access Protocols (cont.)</vt:lpstr>
      <vt:lpstr>3.1 Efficient Access Protocols (cont.)</vt:lpstr>
      <vt:lpstr>3.1.1 Static Case – System Model</vt:lpstr>
      <vt:lpstr>3.1.1 Static Case – System Model (cont.)</vt:lpstr>
      <vt:lpstr>3.1.2 Static Case – Storage Access Algorithms</vt:lpstr>
      <vt:lpstr>3.1.2 Static Case – Storage Access Algo (cont.)</vt:lpstr>
      <vt:lpstr>3.1.2 Static Case – Storage Access Algo (cont.)</vt:lpstr>
      <vt:lpstr>3.1.2 Static Case – Storage Access Algo (cont.)</vt:lpstr>
      <vt:lpstr>3.1.2 Static Case – Storage Access Algo (cont.)</vt:lpstr>
      <vt:lpstr>3.1.2 Static Case – Storage Access Algo (cont.)</vt:lpstr>
      <vt:lpstr>3.1.3 Static Case – Simulations</vt:lpstr>
      <vt:lpstr>3.1.3 Static Case – Simulations (cont.)</vt:lpstr>
      <vt:lpstr>3.1.3 Static Case – Simulations (cont.)</vt:lpstr>
      <vt:lpstr>3.1.3 Static Case – Simulations (cont.)</vt:lpstr>
      <vt:lpstr>3.1.3 Static Case – Simulations (cont.)</vt:lpstr>
      <vt:lpstr>3.1.3 Static Case – Simulations (cont.)</vt:lpstr>
      <vt:lpstr>3.1.6 Dynamic Case – Simulations (cont.)</vt:lpstr>
      <vt:lpstr>3.2 Random Access Protocols</vt:lpstr>
      <vt:lpstr>3.2.2 Strategies for Privacy and Redundancy</vt:lpstr>
      <vt:lpstr>3.2.3 System Description</vt:lpstr>
      <vt:lpstr>3.2.4 Experimental Evaluation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3.2.4 Experimental Evaluation (cont.)</vt:lpstr>
      <vt:lpstr>3.3 Tag Storage Lifetime and Tag Granularity </vt:lpstr>
      <vt:lpstr>3.3 Tag Storage Lifetime and Tag Gran (cont.)</vt:lpstr>
      <vt:lpstr>3.3 Tag Storage Lifetime and Tag Gran (cont.)</vt:lpstr>
      <vt:lpstr>3.4 Continuous Pervasivity</vt:lpstr>
      <vt:lpstr>3.4.1 Quality of Storage Services</vt:lpstr>
      <vt:lpstr>3.4.2 Distributedness</vt:lpstr>
      <vt:lpstr>3.5 Concluding Remarks</vt:lpstr>
      <vt:lpstr>4 Distributed Passive RFID Computing</vt:lpstr>
      <vt:lpstr>4 Distributed Passive RFID Computing</vt:lpstr>
      <vt:lpstr>4.1 Local Computations</vt:lpstr>
      <vt:lpstr>4.1 Local Computations (cont.)</vt:lpstr>
      <vt:lpstr>4.1 Local Computations (cont.)</vt:lpstr>
      <vt:lpstr>4.1 Local Computations (cont.)</vt:lpstr>
      <vt:lpstr>4.1 Local Computations (cont.)</vt:lpstr>
      <vt:lpstr>4.1 Local Computations (cont.)</vt:lpstr>
      <vt:lpstr>4.2 System Model</vt:lpstr>
      <vt:lpstr>4.2 System Model (cont.)</vt:lpstr>
      <vt:lpstr>4.2 System Model (cont.)</vt:lpstr>
      <vt:lpstr>4.2 System Model (cont.)</vt:lpstr>
      <vt:lpstr>4.3 Simulations</vt:lpstr>
      <vt:lpstr>4.3.1 Interrogator Dynamics (cont.)</vt:lpstr>
      <vt:lpstr>4.3.1 Interrogator Dynamics (cont.)</vt:lpstr>
      <vt:lpstr>4.3.1 Interrogator Dynamics (cont.)</vt:lpstr>
      <vt:lpstr>4.3.2 System Performance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4.3.2 System Performance (cont.)</vt:lpstr>
      <vt:lpstr>4.3.4 Time Utilization</vt:lpstr>
      <vt:lpstr>4.3.4 Time Utilization (cont.)</vt:lpstr>
      <vt:lpstr>4.3.4 Time Utilization (cont.)</vt:lpstr>
      <vt:lpstr>4.3.4 Time Utilization (cont.)</vt:lpstr>
      <vt:lpstr>4.3.4 Time Utilization (cont.)</vt:lpstr>
      <vt:lpstr>4.4 Continuous Pervasivity</vt:lpstr>
      <vt:lpstr>4.5 Concluding Remarks</vt:lpstr>
      <vt:lpstr>5. Conclusion</vt:lpstr>
      <vt:lpstr>5.1 Summary of Work</vt:lpstr>
      <vt:lpstr>5.2 Continuous Pervasivity</vt:lpstr>
      <vt:lpstr>5.2 Continuous Pervasivity (cont.)</vt:lpstr>
      <vt:lpstr>5.3 Final Remarks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Claire Napier</dc:creator>
  <cp:lastModifiedBy>Victor Wu</cp:lastModifiedBy>
  <cp:revision>137</cp:revision>
  <dcterms:created xsi:type="dcterms:W3CDTF">2009-09-14T01:06:34Z</dcterms:created>
  <dcterms:modified xsi:type="dcterms:W3CDTF">2011-05-19T22:15:58Z</dcterms:modified>
</cp:coreProperties>
</file>